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60" r:id="rId3"/>
    <p:sldId id="261" r:id="rId4"/>
    <p:sldId id="262" r:id="rId5"/>
    <p:sldId id="367" r:id="rId6"/>
    <p:sldId id="280" r:id="rId7"/>
    <p:sldId id="288" r:id="rId8"/>
    <p:sldId id="289" r:id="rId9"/>
    <p:sldId id="290" r:id="rId10"/>
    <p:sldId id="291" r:id="rId11"/>
    <p:sldId id="298" r:id="rId12"/>
    <p:sldId id="297" r:id="rId13"/>
    <p:sldId id="299" r:id="rId14"/>
    <p:sldId id="281" r:id="rId15"/>
    <p:sldId id="295" r:id="rId16"/>
    <p:sldId id="294" r:id="rId17"/>
    <p:sldId id="341" r:id="rId18"/>
    <p:sldId id="342" r:id="rId19"/>
    <p:sldId id="301" r:id="rId20"/>
    <p:sldId id="340" r:id="rId21"/>
    <p:sldId id="358" r:id="rId22"/>
    <p:sldId id="359" r:id="rId23"/>
    <p:sldId id="282" r:id="rId24"/>
    <p:sldId id="305" r:id="rId25"/>
    <p:sldId id="346" r:id="rId26"/>
    <p:sldId id="347" r:id="rId27"/>
    <p:sldId id="307" r:id="rId28"/>
    <p:sldId id="348" r:id="rId29"/>
    <p:sldId id="365" r:id="rId30"/>
    <p:sldId id="368" r:id="rId31"/>
    <p:sldId id="352" r:id="rId32"/>
    <p:sldId id="354" r:id="rId33"/>
    <p:sldId id="355" r:id="rId34"/>
    <p:sldId id="362" r:id="rId35"/>
    <p:sldId id="351" r:id="rId36"/>
    <p:sldId id="271" r:id="rId37"/>
    <p:sldId id="360" r:id="rId38"/>
    <p:sldId id="36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>
      <p:cViewPr varScale="1">
        <p:scale>
          <a:sx n="108" d="100"/>
          <a:sy n="108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BEBE1-465A-4E1A-BFB8-B2680BA5C29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B96D3-FFC2-47EC-BEC4-1592AAD2C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33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0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5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2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3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7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802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80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96D3-FFC2-47EC-BEC4-1592AAD2C71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90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75895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gray">
          <a:xfrm>
            <a:off x="80467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gray">
          <a:xfrm>
            <a:off x="85039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4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5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5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33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8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6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EDD9E7E-4A03-4EEA-ACEA-97684AE21AE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6039929-2937-4E68-BDC0-301C7DCB6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9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mrannazar.com/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6656" y="1412776"/>
            <a:ext cx="7772400" cy="1069848"/>
          </a:xfrm>
        </p:spPr>
        <p:txBody>
          <a:bodyPr>
            <a:normAutofit fontScale="90000"/>
          </a:bodyPr>
          <a:lstStyle/>
          <a:p>
            <a:pPr marL="0" marR="0" lvl="0" indent="0" algn="ctr" defTabSz="87598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  <a:t>E1015 </a:t>
            </a:r>
            <a:r>
              <a:rPr kumimoji="0" lang="ko-KR" altLang="en-US" sz="48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  <a:t>실전 딥러닝</a:t>
            </a:r>
            <a:br>
              <a:rPr kumimoji="0" lang="en-US" altLang="ko-KR" sz="48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</a:br>
            <a:r>
              <a:rPr kumimoji="0" lang="en-US" altLang="ko-KR" sz="36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  <a:t>시각 딥러닝 실습 및 현장데이터 분석</a:t>
            </a:r>
            <a:r>
              <a:rPr kumimoji="0" lang="en-US" altLang="ko-KR" sz="36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br>
              <a:rPr kumimoji="0" lang="en-US" altLang="ko-KR" sz="48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</a:br>
            <a:r>
              <a:rPr kumimoji="0" lang="en-US" altLang="ko-KR" sz="4800" b="0" i="0" u="none" strike="noStrike" kern="1200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50" charset="-127"/>
                <a:ea typeface="나눔고딕" pitchFamily="50" charset="-127"/>
                <a:cs typeface="+mn-cs"/>
              </a:rPr>
              <a:t>Day1</a:t>
            </a:r>
            <a:endParaRPr kumimoji="0" lang="ko-KR" altLang="en-US" sz="4400" b="0" i="0" u="none" strike="noStrike" kern="1200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5085184"/>
            <a:ext cx="6437376" cy="1170424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ko-KR" dirty="0"/>
              <a:t>Young-</a:t>
            </a:r>
            <a:r>
              <a:rPr lang="en-US" altLang="ko-KR" dirty="0" err="1"/>
              <a:t>Gon</a:t>
            </a:r>
            <a:r>
              <a:rPr lang="en-US" altLang="ko-KR" dirty="0"/>
              <a:t> Kim, Ph.D.</a:t>
            </a:r>
          </a:p>
          <a:p>
            <a:pPr algn="r"/>
            <a:r>
              <a:rPr lang="en-US" altLang="ko-KR" dirty="0"/>
              <a:t>Department of </a:t>
            </a:r>
            <a:r>
              <a:rPr lang="en-US" altLang="ko-KR"/>
              <a:t>Transdisciplinary Medicine</a:t>
            </a:r>
            <a:endParaRPr lang="en-US" altLang="ko-KR" dirty="0"/>
          </a:p>
          <a:p>
            <a:pPr algn="r"/>
            <a:r>
              <a:rPr lang="en-US" altLang="ko-KR" dirty="0"/>
              <a:t>Seoul National University Hospital</a:t>
            </a:r>
          </a:p>
          <a:p>
            <a:pPr algn="r"/>
            <a:r>
              <a:rPr lang="en-US" altLang="ko-KR" dirty="0"/>
              <a:t>younggon2.kim@gmail.com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04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컴퓨터 비전의 응용 예</a:t>
            </a:r>
            <a:r>
              <a:rPr lang="en-US" altLang="ko-KR" sz="2800" baseline="30000" dirty="0"/>
              <a:t>2)</a:t>
            </a:r>
          </a:p>
          <a:p>
            <a:pPr lvl="2"/>
            <a:endParaRPr lang="en-US" altLang="ko-KR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09230-F8AA-4325-A363-F74BB3DD883D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>
                <a:latin typeface="+mn-lt"/>
              </a:rPr>
              <a:t>2) https://algorithmxlab.com/blog/computer-vision/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A64CA-F9BD-4E07-AC1E-55A663D8AE1B}"/>
              </a:ext>
            </a:extLst>
          </p:cNvPr>
          <p:cNvSpPr txBox="1"/>
          <p:nvPr/>
        </p:nvSpPr>
        <p:spPr>
          <a:xfrm>
            <a:off x="574380" y="3913467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Self-driving (with radar)</a:t>
            </a:r>
            <a:endParaRPr lang="ko-KR" altLang="en-US" sz="1400" dirty="0"/>
          </a:p>
        </p:txBody>
      </p:sp>
      <p:pic>
        <p:nvPicPr>
          <p:cNvPr id="4100" name="Picture 4" descr="Tesla Autopilot with computer vision technology">
            <a:extLst>
              <a:ext uri="{FF2B5EF4-FFF2-40B4-BE49-F238E27FC236}">
                <a16:creationId xmlns:a16="http://schemas.microsoft.com/office/drawing/2014/main" id="{E422B996-3F23-4C9D-9D79-9A5382B2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2" y="2276872"/>
            <a:ext cx="2845756" cy="16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11D19-4421-46CC-885B-A67F18F49757}"/>
              </a:ext>
            </a:extLst>
          </p:cNvPr>
          <p:cNvSpPr txBox="1"/>
          <p:nvPr/>
        </p:nvSpPr>
        <p:spPr>
          <a:xfrm>
            <a:off x="3583148" y="3913467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CAD for healthcare</a:t>
            </a:r>
            <a:endParaRPr lang="ko-KR" altLang="en-US" sz="1400" dirty="0"/>
          </a:p>
        </p:txBody>
      </p:sp>
      <p:pic>
        <p:nvPicPr>
          <p:cNvPr id="4108" name="Picture 12" descr="VUNO Inc. | View the Invisible, Know the Unknown">
            <a:extLst>
              <a:ext uri="{FF2B5EF4-FFF2-40B4-BE49-F238E27FC236}">
                <a16:creationId xmlns:a16="http://schemas.microsoft.com/office/drawing/2014/main" id="{79B413CC-9A4D-4CBC-9859-8113FD4BB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41" y="2284728"/>
            <a:ext cx="2860714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3A4611-2FD1-44EE-960B-F0A7D31DCEB2}"/>
              </a:ext>
            </a:extLst>
          </p:cNvPr>
          <p:cNvSpPr txBox="1"/>
          <p:nvPr/>
        </p:nvSpPr>
        <p:spPr>
          <a:xfrm>
            <a:off x="6457876" y="3913467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Inventory</a:t>
            </a:r>
            <a:r>
              <a:rPr lang="ko-KR" alt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management</a:t>
            </a:r>
            <a:endParaRPr lang="ko-KR" altLang="en-US" sz="1400" dirty="0"/>
          </a:p>
        </p:txBody>
      </p:sp>
      <p:pic>
        <p:nvPicPr>
          <p:cNvPr id="4110" name="Picture 14" descr="Bossa Nova Robotics shelf-scanning robots">
            <a:extLst>
              <a:ext uri="{FF2B5EF4-FFF2-40B4-BE49-F238E27FC236}">
                <a16:creationId xmlns:a16="http://schemas.microsoft.com/office/drawing/2014/main" id="{A52BCE53-1BDB-4BE7-8989-DC506BAF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852" y="2276872"/>
            <a:ext cx="2408189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ather AI makes use of computer vision in autonomous drones to conduct warehouse inventory management.">
            <a:extLst>
              <a:ext uri="{FF2B5EF4-FFF2-40B4-BE49-F238E27FC236}">
                <a16:creationId xmlns:a16="http://schemas.microsoft.com/office/drawing/2014/main" id="{15B11680-242D-4756-B740-EDFCB584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13" y="4189430"/>
            <a:ext cx="2523176" cy="14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10368B-9716-400E-B33A-C0269270189F}"/>
              </a:ext>
            </a:extLst>
          </p:cNvPr>
          <p:cNvSpPr txBox="1"/>
          <p:nvPr/>
        </p:nvSpPr>
        <p:spPr>
          <a:xfrm>
            <a:off x="6437350" y="5605771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Warehouse management</a:t>
            </a:r>
            <a:endParaRPr lang="ko-KR" altLang="en-US" sz="1400" dirty="0"/>
          </a:p>
        </p:txBody>
      </p:sp>
      <p:pic>
        <p:nvPicPr>
          <p:cNvPr id="25" name="Picture 20" descr="Cainthus have developed a computer vision and predictive image analysis system that is able to identify an individual cow and its eating habits.">
            <a:extLst>
              <a:ext uri="{FF2B5EF4-FFF2-40B4-BE49-F238E27FC236}">
                <a16:creationId xmlns:a16="http://schemas.microsoft.com/office/drawing/2014/main" id="{A6D0E412-2B37-4A37-9DEF-BC471121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47" y="4189430"/>
            <a:ext cx="2356102" cy="14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052804-FDB7-42C2-A068-9B10A5D89113}"/>
              </a:ext>
            </a:extLst>
          </p:cNvPr>
          <p:cNvSpPr txBox="1"/>
          <p:nvPr/>
        </p:nvSpPr>
        <p:spPr>
          <a:xfrm>
            <a:off x="3242999" y="5605771"/>
            <a:ext cx="287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Crop and livestock monitoring</a:t>
            </a:r>
            <a:endParaRPr lang="ko-KR" altLang="en-US" sz="1400" dirty="0"/>
          </a:p>
        </p:txBody>
      </p:sp>
      <p:pic>
        <p:nvPicPr>
          <p:cNvPr id="4118" name="Picture 22" descr="Axon Camera powered with computer vision enables police officers record imagery and audio">
            <a:extLst>
              <a:ext uri="{FF2B5EF4-FFF2-40B4-BE49-F238E27FC236}">
                <a16:creationId xmlns:a16="http://schemas.microsoft.com/office/drawing/2014/main" id="{015CCB41-C1F1-47C5-8DFD-CB1AC00E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00" y="4189430"/>
            <a:ext cx="2153951" cy="14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F69699-7146-4F35-8856-8BEA96E9A01A}"/>
              </a:ext>
            </a:extLst>
          </p:cNvPr>
          <p:cNvSpPr txBox="1"/>
          <p:nvPr/>
        </p:nvSpPr>
        <p:spPr>
          <a:xfrm>
            <a:off x="242352" y="5605771"/>
            <a:ext cx="287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Body camera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532E9-7AA8-45D9-918A-67584360A29C}"/>
              </a:ext>
            </a:extLst>
          </p:cNvPr>
          <p:cNvSpPr txBox="1"/>
          <p:nvPr/>
        </p:nvSpPr>
        <p:spPr>
          <a:xfrm>
            <a:off x="5004048" y="5981502"/>
            <a:ext cx="391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algorithmxlab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Vuno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inc.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/>
              <a:t>발췌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619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6347048" cy="4599432"/>
          </a:xfrm>
        </p:spPr>
        <p:txBody>
          <a:bodyPr>
            <a:normAutofit/>
          </a:bodyPr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Digital Image Processing </a:t>
            </a:r>
            <a:r>
              <a:rPr lang="en-US" altLang="ko-KR" baseline="30000" dirty="0"/>
              <a:t>6)</a:t>
            </a:r>
          </a:p>
          <a:p>
            <a:pPr lvl="2"/>
            <a:r>
              <a:rPr lang="ko-KR" altLang="en-US" dirty="0"/>
              <a:t>저자</a:t>
            </a:r>
            <a:r>
              <a:rPr lang="en-US" altLang="ko-KR" dirty="0"/>
              <a:t>: Gonzalez  (</a:t>
            </a:r>
            <a:r>
              <a:rPr lang="ko-KR" altLang="en-US" dirty="0"/>
              <a:t>현재 </a:t>
            </a:r>
            <a:r>
              <a:rPr lang="en-US" altLang="ko-KR" dirty="0"/>
              <a:t>4th edition)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9CFF8E-A700-4F63-A8A6-6E5851B9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68040"/>
            <a:ext cx="2378586" cy="29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0CB36-215A-49EB-8703-252786050969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>
                <a:latin typeface="+mn-lt"/>
              </a:rPr>
              <a:t>6) Rafael C. Gonzalez and Richard E. Woods, “Digital Image Processing”, 4</a:t>
            </a:r>
            <a:r>
              <a:rPr lang="en-US" altLang="ko-KR" sz="1000" baseline="30000" dirty="0">
                <a:latin typeface="+mn-lt"/>
              </a:rPr>
              <a:t>th</a:t>
            </a:r>
            <a:r>
              <a:rPr lang="en-US" altLang="ko-KR" sz="1000" dirty="0">
                <a:latin typeface="+mn-lt"/>
              </a:rPr>
              <a:t> edition, </a:t>
            </a:r>
          </a:p>
        </p:txBody>
      </p:sp>
    </p:spTree>
    <p:extLst>
      <p:ext uri="{BB962C8B-B14F-4D97-AF65-F5344CB8AC3E}">
        <p14:creationId xmlns:p14="http://schemas.microsoft.com/office/powerpoint/2010/main" val="12701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6347048" cy="4599432"/>
          </a:xfrm>
        </p:spPr>
        <p:txBody>
          <a:bodyPr>
            <a:normAutofit/>
          </a:bodyPr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Digital Image Processing</a:t>
            </a:r>
          </a:p>
          <a:p>
            <a:pPr lvl="2"/>
            <a:r>
              <a:rPr lang="en-US" altLang="ko-KR" dirty="0"/>
              <a:t>1. Introduction to image processing</a:t>
            </a:r>
          </a:p>
          <a:p>
            <a:pPr lvl="2"/>
            <a:r>
              <a:rPr lang="en-US" altLang="ko-KR" dirty="0"/>
              <a:t>2. Sampling and quantization</a:t>
            </a:r>
          </a:p>
          <a:p>
            <a:pPr lvl="2"/>
            <a:r>
              <a:rPr lang="en-US" altLang="ko-KR" dirty="0"/>
              <a:t>3. Resizing image</a:t>
            </a:r>
          </a:p>
          <a:p>
            <a:pPr lvl="2"/>
            <a:r>
              <a:rPr lang="en-US" altLang="ko-KR" dirty="0"/>
              <a:t>4. Aliasing and image enhancement</a:t>
            </a:r>
          </a:p>
          <a:p>
            <a:pPr lvl="2"/>
            <a:r>
              <a:rPr lang="en-US" altLang="ko-KR" dirty="0"/>
              <a:t>5. Image enhancement: contrast enhancement, part I, II</a:t>
            </a:r>
          </a:p>
          <a:p>
            <a:pPr lvl="2"/>
            <a:r>
              <a:rPr lang="en-US" altLang="ko-KR" dirty="0"/>
              <a:t>6. Arithmetic and logic operations</a:t>
            </a:r>
          </a:p>
          <a:p>
            <a:pPr lvl="2"/>
            <a:r>
              <a:rPr lang="en-US" altLang="ko-KR" dirty="0"/>
              <a:t>7. Spatial domain filtering, part I, II</a:t>
            </a:r>
          </a:p>
        </p:txBody>
      </p:sp>
    </p:spTree>
    <p:extLst>
      <p:ext uri="{BB962C8B-B14F-4D97-AF65-F5344CB8AC3E}">
        <p14:creationId xmlns:p14="http://schemas.microsoft.com/office/powerpoint/2010/main" val="160698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6347048" cy="4599432"/>
          </a:xfrm>
        </p:spPr>
        <p:txBody>
          <a:bodyPr>
            <a:normAutofit/>
          </a:bodyPr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Digital Image Processing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1. Introduction to image processing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2. Sampling and quantization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3. Resizing image</a:t>
            </a:r>
          </a:p>
          <a:p>
            <a:pPr lvl="2"/>
            <a:r>
              <a:rPr lang="en-US" altLang="ko-KR" dirty="0"/>
              <a:t>4. Aliasing and image enhancement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5. Image enhancement: contrast enhancement, part I, II </a:t>
            </a:r>
          </a:p>
          <a:p>
            <a:pPr lvl="2"/>
            <a:r>
              <a:rPr lang="en-US" altLang="ko-KR" dirty="0"/>
              <a:t>6. Arithmetic and logic operations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7. Spatial domain filtering, part I,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20D61-6549-4376-A61D-90BCF14FCF4C}"/>
              </a:ext>
            </a:extLst>
          </p:cNvPr>
          <p:cNvSpPr txBox="1"/>
          <p:nvPr/>
        </p:nvSpPr>
        <p:spPr>
          <a:xfrm>
            <a:off x="7092280" y="5295483"/>
            <a:ext cx="187220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개념소개와 실습진행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380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Introduction to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processing</a:t>
            </a:r>
          </a:p>
          <a:p>
            <a:pPr lvl="2"/>
            <a:r>
              <a:rPr lang="en-US" altLang="ko-KR" dirty="0"/>
              <a:t>Pixel: </a:t>
            </a:r>
            <a:r>
              <a:rPr lang="ko-KR" altLang="en-US" dirty="0"/>
              <a:t>디지털 이미지를 구성하는 최소단위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76B8A-5537-4AC1-B181-31F5A6E9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16" y="3467848"/>
            <a:ext cx="4200687" cy="2780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9AECF1-71A9-4A4A-B1AB-40A664D666AC}"/>
              </a:ext>
            </a:extLst>
          </p:cNvPr>
          <p:cNvSpPr txBox="1"/>
          <p:nvPr/>
        </p:nvSpPr>
        <p:spPr>
          <a:xfrm>
            <a:off x="1979712" y="3153917"/>
            <a:ext cx="4496591" cy="313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24bit (RGB) = 8bit (R) + 8bit (G) + 8bit (B)</a:t>
            </a:r>
          </a:p>
        </p:txBody>
      </p:sp>
    </p:spTree>
    <p:extLst>
      <p:ext uri="{BB962C8B-B14F-4D97-AF65-F5344CB8AC3E}">
        <p14:creationId xmlns:p14="http://schemas.microsoft.com/office/powerpoint/2010/main" val="157637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Introduction to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processing</a:t>
            </a:r>
          </a:p>
          <a:p>
            <a:pPr lvl="2"/>
            <a:r>
              <a:rPr lang="en-US" altLang="ko-KR" dirty="0"/>
              <a:t>Pixel: </a:t>
            </a:r>
            <a:r>
              <a:rPr lang="ko-KR" altLang="en-US" dirty="0"/>
              <a:t>디지털 이미지를 구성하는 최소단위</a:t>
            </a:r>
            <a:endParaRPr lang="en-US" altLang="ko-KR" dirty="0"/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2AD27917-BAB4-4D2F-B6E8-1039488C2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54916"/>
              </p:ext>
            </p:extLst>
          </p:nvPr>
        </p:nvGraphicFramePr>
        <p:xfrm>
          <a:off x="558797" y="522478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C0545FC0-E723-43BA-B459-C78540E8B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36317"/>
              </p:ext>
            </p:extLst>
          </p:nvPr>
        </p:nvGraphicFramePr>
        <p:xfrm>
          <a:off x="558800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65E6398B-36CA-4FA3-B517-8A97BC15C4B8}"/>
              </a:ext>
            </a:extLst>
          </p:cNvPr>
          <p:cNvSpPr txBox="1"/>
          <p:nvPr/>
        </p:nvSpPr>
        <p:spPr>
          <a:xfrm>
            <a:off x="1842239" y="3645024"/>
            <a:ext cx="556113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0 (=0x2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7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6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5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4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3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2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0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)</a:t>
            </a:r>
            <a:endParaRPr lang="ko-KR" altLang="en-US" sz="2000" kern="0" dirty="0">
              <a:solidFill>
                <a:srgbClr val="000000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A8A1FE-C988-45ED-9D55-7621C9E81C0F}"/>
              </a:ext>
            </a:extLst>
          </p:cNvPr>
          <p:cNvSpPr txBox="1"/>
          <p:nvPr/>
        </p:nvSpPr>
        <p:spPr>
          <a:xfrm>
            <a:off x="1707575" y="5624872"/>
            <a:ext cx="5830443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255 (=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7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6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5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4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3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2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0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)</a:t>
            </a:r>
            <a:endParaRPr lang="ko-KR" altLang="en-US" sz="2000" kern="0" dirty="0">
              <a:solidFill>
                <a:srgbClr val="000000"/>
              </a:solidFill>
              <a:latin typeface="Trebuchet MS"/>
              <a:ea typeface="Trebuchet MS"/>
              <a:cs typeface="Trebuchet MS"/>
            </a:endParaRPr>
          </a:p>
        </p:txBody>
      </p:sp>
      <p:graphicFrame>
        <p:nvGraphicFramePr>
          <p:cNvPr id="37" name="Table 15">
            <a:extLst>
              <a:ext uri="{FF2B5EF4-FFF2-40B4-BE49-F238E27FC236}">
                <a16:creationId xmlns:a16="http://schemas.microsoft.com/office/drawing/2014/main" id="{CB51D58C-FA75-4D0C-8088-399C270E5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659527"/>
              </p:ext>
            </p:extLst>
          </p:nvPr>
        </p:nvGraphicFramePr>
        <p:xfrm>
          <a:off x="558799" y="421819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77A5ECBF-DD88-4FD6-83AE-B797AF6351C5}"/>
              </a:ext>
            </a:extLst>
          </p:cNvPr>
          <p:cNvSpPr txBox="1"/>
          <p:nvPr/>
        </p:nvSpPr>
        <p:spPr>
          <a:xfrm>
            <a:off x="1797343" y="4581128"/>
            <a:ext cx="5650906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1 (=0x2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7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6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5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4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3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2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+0x2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+</a:t>
            </a:r>
            <a:r>
              <a:rPr lang="en-US" altLang="ko-KR" sz="2000" kern="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1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x2</a:t>
            </a:r>
            <a:r>
              <a:rPr lang="en-US" altLang="ko-KR" sz="2000" kern="0" baseline="30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0</a:t>
            </a: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)</a:t>
            </a:r>
            <a:endParaRPr lang="ko-KR" altLang="en-US" sz="2000" kern="0" dirty="0">
              <a:solidFill>
                <a:srgbClr val="000000"/>
              </a:solidFill>
              <a:latin typeface="Trebuchet MS"/>
              <a:ea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448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Introduction to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processing</a:t>
            </a:r>
          </a:p>
          <a:p>
            <a:pPr lvl="2"/>
            <a:r>
              <a:rPr lang="en-US" altLang="ko-KR" dirty="0"/>
              <a:t>Image format</a:t>
            </a:r>
          </a:p>
          <a:p>
            <a:pPr lvl="2"/>
            <a:endParaRPr lang="en-US" altLang="ko-KR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377B5A6-F457-447B-A030-4555E1D0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07614"/>
              </p:ext>
            </p:extLst>
          </p:nvPr>
        </p:nvGraphicFramePr>
        <p:xfrm>
          <a:off x="1596800" y="3231416"/>
          <a:ext cx="6971096" cy="21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Extension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Bit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Compression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JPEG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.jpg, .jpeg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 or 32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BMP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.bmp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2, 8, 24, or 32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Lossless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png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16,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 or 32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59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Lossless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60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Pixel</a:t>
            </a:r>
            <a:r>
              <a:rPr lang="ko-KR" altLang="en-US" dirty="0"/>
              <a:t> </a:t>
            </a:r>
            <a:r>
              <a:rPr lang="en-US" altLang="ko-KR" dirty="0"/>
              <a:t>level *</a:t>
            </a:r>
          </a:p>
          <a:p>
            <a:pPr lvl="2"/>
            <a:r>
              <a:rPr lang="en-US" altLang="ko-KR" dirty="0"/>
              <a:t>Add (Subtract, Multiply, Divide): </a:t>
            </a:r>
            <a:r>
              <a:rPr lang="ko-KR" altLang="en-US" dirty="0"/>
              <a:t>영상 전체의 </a:t>
            </a:r>
            <a:r>
              <a:rPr lang="ko-KR" altLang="en-US" dirty="0" err="1"/>
              <a:t>픽셀값에</a:t>
            </a:r>
            <a:r>
              <a:rPr lang="ko-KR" altLang="en-US" dirty="0"/>
              <a:t> 동일한 숫자를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곱하거나 나눔 </a:t>
            </a:r>
            <a:endParaRPr lang="en-US" altLang="ko-KR" dirty="0"/>
          </a:p>
          <a:p>
            <a:pPr lvl="2"/>
            <a:r>
              <a:rPr lang="en-US" altLang="ko-KR" dirty="0"/>
              <a:t>Inverse: 0~255</a:t>
            </a:r>
            <a:r>
              <a:rPr lang="ko-KR" altLang="en-US" dirty="0"/>
              <a:t>값을 반전시켜 반전영상을 생성함</a:t>
            </a:r>
            <a:endParaRPr lang="en-US" altLang="ko-KR" dirty="0"/>
          </a:p>
          <a:p>
            <a:pPr lvl="2"/>
            <a:r>
              <a:rPr lang="en-US" altLang="ko-KR" dirty="0"/>
              <a:t>Threshold: </a:t>
            </a:r>
            <a:r>
              <a:rPr lang="ko-KR" altLang="en-US" dirty="0" err="1"/>
              <a:t>특정값을</a:t>
            </a:r>
            <a:r>
              <a:rPr lang="ko-KR" altLang="en-US" dirty="0"/>
              <a:t> 기준으로 </a:t>
            </a:r>
            <a:r>
              <a:rPr lang="ko-KR" altLang="en-US" dirty="0" err="1"/>
              <a:t>이진화영상을</a:t>
            </a:r>
            <a:r>
              <a:rPr lang="ko-KR" altLang="en-US" dirty="0"/>
              <a:t> 만들 목적으로 사용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409036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Transformation *</a:t>
            </a:r>
          </a:p>
          <a:p>
            <a:pPr lvl="2"/>
            <a:r>
              <a:rPr lang="en-US" altLang="ko-KR" dirty="0"/>
              <a:t>Flip: 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, </a:t>
            </a:r>
            <a:r>
              <a:rPr lang="ko-KR" altLang="en-US" dirty="0"/>
              <a:t>혹은 상</a:t>
            </a:r>
            <a:r>
              <a:rPr lang="en-US" altLang="ko-KR" dirty="0"/>
              <a:t>/</a:t>
            </a:r>
            <a:r>
              <a:rPr lang="ko-KR" altLang="en-US" dirty="0"/>
              <a:t>하로 영상을 반전시킴</a:t>
            </a:r>
            <a:endParaRPr lang="en-US" altLang="ko-KR" dirty="0"/>
          </a:p>
          <a:p>
            <a:pPr lvl="2"/>
            <a:r>
              <a:rPr lang="en-US" altLang="ko-KR" dirty="0"/>
              <a:t>Resize: </a:t>
            </a:r>
            <a:r>
              <a:rPr lang="ko-KR" altLang="en-US" dirty="0"/>
              <a:t>영상사이즈를 줄이거나 늘림</a:t>
            </a:r>
            <a:endParaRPr lang="en-US" altLang="ko-KR" dirty="0"/>
          </a:p>
          <a:p>
            <a:pPr lvl="2"/>
            <a:r>
              <a:rPr lang="en-US" altLang="ko-KR" dirty="0"/>
              <a:t>Translate: </a:t>
            </a:r>
            <a:r>
              <a:rPr lang="ko-KR" altLang="en-US" dirty="0"/>
              <a:t>영상을 다양한</a:t>
            </a:r>
            <a:r>
              <a:rPr lang="en-US" altLang="ko-KR" dirty="0"/>
              <a:t> </a:t>
            </a:r>
            <a:r>
              <a:rPr lang="ko-KR" altLang="en-US" dirty="0"/>
              <a:t>방향으로 이동시킴</a:t>
            </a:r>
            <a:endParaRPr lang="en-US" altLang="ko-KR" dirty="0"/>
          </a:p>
          <a:p>
            <a:pPr lvl="2"/>
            <a:r>
              <a:rPr lang="en-US" altLang="ko-KR" dirty="0"/>
              <a:t>Rotate: </a:t>
            </a:r>
            <a:r>
              <a:rPr lang="ko-KR" altLang="en-US" dirty="0"/>
              <a:t>영상을 특정 각도로 회전시킴</a:t>
            </a:r>
            <a:endParaRPr lang="en-US" altLang="ko-KR" dirty="0"/>
          </a:p>
          <a:p>
            <a:pPr lvl="2"/>
            <a:r>
              <a:rPr lang="en-US" altLang="ko-KR" dirty="0"/>
              <a:t>Shear: </a:t>
            </a:r>
            <a:r>
              <a:rPr lang="ko-KR" altLang="en-US" dirty="0"/>
              <a:t>영상을 특정방향으로 늘림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298577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Filtering *</a:t>
            </a:r>
          </a:p>
          <a:p>
            <a:pPr lvl="2"/>
            <a:r>
              <a:rPr lang="en-US" altLang="ko-KR" dirty="0"/>
              <a:t>Convolution</a:t>
            </a:r>
          </a:p>
          <a:p>
            <a:pPr lvl="3"/>
            <a:r>
              <a:rPr lang="en-US" altLang="ko-KR" dirty="0"/>
              <a:t>2-D Convolution</a:t>
            </a:r>
          </a:p>
        </p:txBody>
      </p:sp>
      <p:pic>
        <p:nvPicPr>
          <p:cNvPr id="4" name="Picture 2" descr="convolutional filter에 대한 이미지 검색결과">
            <a:extLst>
              <a:ext uri="{FF2B5EF4-FFF2-40B4-BE49-F238E27FC236}">
                <a16:creationId xmlns:a16="http://schemas.microsoft.com/office/drawing/2014/main" id="{39DA9E14-0546-4876-B739-EC23F1D601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66" y="3519118"/>
            <a:ext cx="3312368" cy="241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39162A-7DD1-49A0-A401-B4EA3CFEC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61946"/>
              </p:ext>
            </p:extLst>
          </p:nvPr>
        </p:nvGraphicFramePr>
        <p:xfrm>
          <a:off x="2166526" y="4163211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32AD0A-4CC8-487A-858F-B1F43617C283}"/>
              </a:ext>
            </a:extLst>
          </p:cNvPr>
          <p:cNvSpPr txBox="1"/>
          <p:nvPr/>
        </p:nvSpPr>
        <p:spPr>
          <a:xfrm>
            <a:off x="1835076" y="5412044"/>
            <a:ext cx="17429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filter, kernel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37753-7505-47BE-AAF7-B104E36D88AE}"/>
              </a:ext>
            </a:extLst>
          </p:cNvPr>
          <p:cNvSpPr txBox="1"/>
          <p:nvPr/>
        </p:nvSpPr>
        <p:spPr>
          <a:xfrm>
            <a:off x="3310875" y="3513236"/>
            <a:ext cx="121536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 defTabSz="1015990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weights</a:t>
            </a:r>
          </a:p>
        </p:txBody>
      </p:sp>
      <p:cxnSp>
        <p:nvCxnSpPr>
          <p:cNvPr id="8" name="Curved Connector 6">
            <a:extLst>
              <a:ext uri="{FF2B5EF4-FFF2-40B4-BE49-F238E27FC236}">
                <a16:creationId xmlns:a16="http://schemas.microsoft.com/office/drawing/2014/main" id="{A3AF6C18-C70D-460A-8E0F-2027DB3ED566}"/>
              </a:ext>
            </a:extLst>
          </p:cNvPr>
          <p:cNvCxnSpPr/>
          <p:nvPr/>
        </p:nvCxnSpPr>
        <p:spPr>
          <a:xfrm rot="10800000" flipV="1">
            <a:off x="3103842" y="3772311"/>
            <a:ext cx="474134" cy="408892"/>
          </a:xfrm>
          <a:prstGeom prst="curvedConnector3">
            <a:avLst>
              <a:gd name="adj1" fmla="val 101637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8">
            <a:extLst>
              <a:ext uri="{FF2B5EF4-FFF2-40B4-BE49-F238E27FC236}">
                <a16:creationId xmlns:a16="http://schemas.microsoft.com/office/drawing/2014/main" id="{254A8405-24D2-47B8-92EE-4B4DF548496E}"/>
              </a:ext>
            </a:extLst>
          </p:cNvPr>
          <p:cNvCxnSpPr/>
          <p:nvPr/>
        </p:nvCxnSpPr>
        <p:spPr>
          <a:xfrm rot="10800000" flipV="1">
            <a:off x="2747246" y="3772310"/>
            <a:ext cx="765813" cy="408893"/>
          </a:xfrm>
          <a:prstGeom prst="curvedConnector3">
            <a:avLst>
              <a:gd name="adj1" fmla="val 101617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9">
            <a:extLst>
              <a:ext uri="{FF2B5EF4-FFF2-40B4-BE49-F238E27FC236}">
                <a16:creationId xmlns:a16="http://schemas.microsoft.com/office/drawing/2014/main" id="{2F40B318-1567-41DC-9307-FEE75426A0B0}"/>
              </a:ext>
            </a:extLst>
          </p:cNvPr>
          <p:cNvCxnSpPr/>
          <p:nvPr/>
        </p:nvCxnSpPr>
        <p:spPr>
          <a:xfrm rot="10800000" flipV="1">
            <a:off x="2353878" y="3771809"/>
            <a:ext cx="1224098" cy="402546"/>
          </a:xfrm>
          <a:prstGeom prst="curvedConnector3">
            <a:avLst>
              <a:gd name="adj1" fmla="val 998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24">
            <a:extLst>
              <a:ext uri="{FF2B5EF4-FFF2-40B4-BE49-F238E27FC236}">
                <a16:creationId xmlns:a16="http://schemas.microsoft.com/office/drawing/2014/main" id="{6E95FFE3-97A7-4AEA-980C-B92AD7D70E55}"/>
              </a:ext>
            </a:extLst>
          </p:cNvPr>
          <p:cNvCxnSpPr/>
          <p:nvPr/>
        </p:nvCxnSpPr>
        <p:spPr>
          <a:xfrm rot="5400000">
            <a:off x="3213998" y="3924515"/>
            <a:ext cx="828588" cy="778773"/>
          </a:xfrm>
          <a:prstGeom prst="curvedConnector3">
            <a:avLst>
              <a:gd name="adj1" fmla="val 10000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33">
            <a:extLst>
              <a:ext uri="{FF2B5EF4-FFF2-40B4-BE49-F238E27FC236}">
                <a16:creationId xmlns:a16="http://schemas.microsoft.com/office/drawing/2014/main" id="{C581255D-517D-481F-8942-C92649FB89A9}"/>
              </a:ext>
            </a:extLst>
          </p:cNvPr>
          <p:cNvCxnSpPr/>
          <p:nvPr/>
        </p:nvCxnSpPr>
        <p:spPr>
          <a:xfrm rot="5400000">
            <a:off x="3037033" y="4191761"/>
            <a:ext cx="1182517" cy="778775"/>
          </a:xfrm>
          <a:prstGeom prst="curvedConnector3">
            <a:avLst>
              <a:gd name="adj1" fmla="val 9913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356942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7553"/>
              </p:ext>
            </p:extLst>
          </p:nvPr>
        </p:nvGraphicFramePr>
        <p:xfrm>
          <a:off x="683568" y="188640"/>
          <a:ext cx="7901688" cy="5668989"/>
        </p:xfrm>
        <a:graphic>
          <a:graphicData uri="http://schemas.openxmlformats.org/drawingml/2006/table">
            <a:tbl>
              <a:tblPr/>
              <a:tblGrid>
                <a:gridCol w="522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54124"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kumimoji="0" lang="en-US" altLang="ko-KR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42427" marT="36148" marB="36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0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코스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분류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598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파이썬을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활용한 컴퓨터 비전과 딥러닝</a:t>
                      </a: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598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교육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기간</a:t>
                      </a: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639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</a:t>
                      </a:r>
                      <a:endParaRPr lang="en-US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9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교육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대상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컴퓨터 비전과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기반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딥러닝의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개념을 이해하고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알고리즘을 현업에 적용해보고자 하는 연구자</a:t>
                      </a:r>
                      <a:endParaRPr lang="en-US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본인의 데이터를 직접 활용하여 자신만의 딥러닝 모델을 학습시켜보고자 하는 연구자</a:t>
                      </a: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선수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과정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87639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파이썬 기초 프로그래밍</a:t>
                      </a:r>
                      <a:endParaRPr lang="ko-KR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100"/>
                        </a:lnSpc>
                      </a:pP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1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실습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환경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87639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크롬 최신버전</a:t>
                      </a:r>
                      <a:endParaRPr lang="en-US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87639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파이썬 기반 구글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코랩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Colab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87639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케라스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Keras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딥러닝 플랫폼</a:t>
                      </a: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58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교육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효과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2427" marR="4242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DA6A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lvl="0" indent="-1714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디지털 영상처리 개념 및 다양한 영상처리 기법에 대한 전반적인 이해</a:t>
                      </a:r>
                      <a:endParaRPr lang="en-US" altLang="ko-KR" sz="12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파이썬을</a:t>
                      </a: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활용한 컴퓨터 비전 기술 적용 실습 및 이해</a:t>
                      </a:r>
                      <a:endParaRPr lang="en-US" altLang="ko-KR" sz="12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(SVC, RFC), </a:t>
                      </a: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 딥러닝 </a:t>
                      </a:r>
                      <a:r>
                        <a:rPr lang="en-US" altLang="ko-KR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(CNN) </a:t>
                      </a: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기초 실습을 통한 메커니즘 이해</a:t>
                      </a:r>
                      <a:endParaRPr lang="en-US" altLang="ko-KR" sz="12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딥러닝 </a:t>
                      </a:r>
                      <a:r>
                        <a:rPr lang="en-US" altLang="ko-KR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(CNN)</a:t>
                      </a: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물체 분류와 분할 메커니즘 이해와 코드 디버깅을 통한 심도 깊은 이해</a:t>
                      </a:r>
                      <a:endParaRPr lang="en-US" altLang="ko-KR" sz="12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현업에 적용할 수 있는 문제를 직접 활용한 자신만의 딥러닝 모델 학습과 확장 방안에 대한 이해</a:t>
                      </a:r>
                      <a:endParaRPr lang="en-US" altLang="ko-KR" sz="12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7" marR="35997" marT="36148" marB="36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192B31A-FFBD-4512-BA58-9B08833F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>
            <a:normAutofit/>
          </a:bodyPr>
          <a:lstStyle/>
          <a:p>
            <a:pPr lvl="0"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 dirty="0">
                <a:solidFill>
                  <a:schemeClr val="dk1"/>
                </a:solidFill>
              </a:rPr>
              <a:t>강의 계획서</a:t>
            </a:r>
            <a:endParaRPr lang="en-US" altLang="ko-KR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64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0301"/>
            <a:ext cx="5943600" cy="1143000"/>
          </a:xfrm>
        </p:spPr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Filtering *</a:t>
            </a:r>
          </a:p>
          <a:p>
            <a:pPr lvl="2"/>
            <a:r>
              <a:rPr lang="en-US" altLang="ko-KR" dirty="0"/>
              <a:t>Convolution</a:t>
            </a:r>
          </a:p>
          <a:p>
            <a:pPr lvl="3"/>
            <a:r>
              <a:rPr lang="en-US" altLang="ko-KR" dirty="0"/>
              <a:t>2-D Convolution</a:t>
            </a:r>
          </a:p>
        </p:txBody>
      </p:sp>
      <p:pic>
        <p:nvPicPr>
          <p:cNvPr id="13" name="Picture 4" descr="Sobel Filter">
            <a:extLst>
              <a:ext uri="{FF2B5EF4-FFF2-40B4-BE49-F238E27FC236}">
                <a16:creationId xmlns:a16="http://schemas.microsoft.com/office/drawing/2014/main" id="{D25101E3-A74C-4C2F-8393-08004D6D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55953"/>
            <a:ext cx="3304148" cy="27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A0E7FB3-616D-401A-AFBD-03B87E05EEB9}"/>
              </a:ext>
            </a:extLst>
          </p:cNvPr>
          <p:cNvSpPr/>
          <p:nvPr/>
        </p:nvSpPr>
        <p:spPr>
          <a:xfrm>
            <a:off x="5367987" y="3618828"/>
            <a:ext cx="245801" cy="2786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488380B-5454-47AD-B6CD-0FBAAC5CDFA7}"/>
              </a:ext>
            </a:extLst>
          </p:cNvPr>
          <p:cNvSpPr/>
          <p:nvPr/>
        </p:nvSpPr>
        <p:spPr>
          <a:xfrm>
            <a:off x="4252432" y="3618828"/>
            <a:ext cx="245801" cy="2786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0D76AEAA-D40F-4B0B-B3FD-FC1DDCEF1514}"/>
              </a:ext>
            </a:extLst>
          </p:cNvPr>
          <p:cNvSpPr/>
          <p:nvPr/>
        </p:nvSpPr>
        <p:spPr>
          <a:xfrm>
            <a:off x="4036698" y="4596417"/>
            <a:ext cx="164735" cy="2786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B55E79B6-FB77-455B-8616-E54E3ECCFDAA}"/>
              </a:ext>
            </a:extLst>
          </p:cNvPr>
          <p:cNvSpPr/>
          <p:nvPr/>
        </p:nvSpPr>
        <p:spPr>
          <a:xfrm>
            <a:off x="5203252" y="4604413"/>
            <a:ext cx="164735" cy="2786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BA905A5B-3797-4D9D-B4C8-1BFBCB48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01" y="2439859"/>
            <a:ext cx="1733814" cy="14526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9029C5C-CE16-477F-A318-3F282BCF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407" y="4062781"/>
            <a:ext cx="1110499" cy="21556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532E9-7AA8-45D9-918A-67584360A29C}"/>
              </a:ext>
            </a:extLst>
          </p:cNvPr>
          <p:cNvSpPr txBox="1"/>
          <p:nvPr/>
        </p:nvSpPr>
        <p:spPr>
          <a:xfrm>
            <a:off x="683568" y="5825009"/>
            <a:ext cx="391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http://imrannazar.com/</a:t>
            </a:r>
            <a:r>
              <a:rPr lang="en-US" altLang="ko-KR" sz="1400" dirty="0"/>
              <a:t> 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/>
              <a:t>발췌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35032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0301"/>
            <a:ext cx="5943600" cy="1143000"/>
          </a:xfrm>
        </p:spPr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Filtering *</a:t>
            </a:r>
          </a:p>
          <a:p>
            <a:pPr lvl="2"/>
            <a:r>
              <a:rPr lang="en-US" altLang="ko-KR" dirty="0"/>
              <a:t>Blurring </a:t>
            </a:r>
          </a:p>
          <a:p>
            <a:pPr lvl="3"/>
            <a:r>
              <a:rPr lang="en-US" altLang="ko-KR" dirty="0"/>
              <a:t>Mean filter, Median filter, Gaussian filter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" y="3501008"/>
            <a:ext cx="9121117" cy="184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166167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0301"/>
            <a:ext cx="5943600" cy="1143000"/>
          </a:xfrm>
        </p:spPr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영상의 기초 이해</a:t>
            </a:r>
          </a:p>
          <a:p>
            <a:pPr lvl="1"/>
            <a:r>
              <a:rPr lang="en-US" altLang="ko-KR" dirty="0"/>
              <a:t>Filtering *</a:t>
            </a:r>
          </a:p>
          <a:p>
            <a:pPr lvl="2"/>
            <a:r>
              <a:rPr lang="en-US" altLang="ko-KR" dirty="0"/>
              <a:t>Edge detection</a:t>
            </a:r>
          </a:p>
          <a:p>
            <a:pPr lvl="3"/>
            <a:r>
              <a:rPr lang="en-US" altLang="ko-KR" dirty="0"/>
              <a:t>2D Convolution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157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863071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파이썬 기본 라이브러리 이해</a:t>
            </a:r>
            <a:endParaRPr lang="en-US" altLang="ko-KR" sz="32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암스테르담의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개발한 인터프리터 언어</a:t>
            </a:r>
            <a:endParaRPr lang="en-US" altLang="ko-KR" dirty="0"/>
          </a:p>
          <a:p>
            <a:pPr lvl="1"/>
            <a:r>
              <a:rPr lang="ko-KR" altLang="en-US" dirty="0"/>
              <a:t>컴퓨터 프로그래밍 교육을 위해 많이 사용</a:t>
            </a:r>
            <a:endParaRPr lang="en-US" altLang="ko-KR" dirty="0"/>
          </a:p>
          <a:p>
            <a:pPr lvl="1"/>
            <a:r>
              <a:rPr lang="ko-KR" altLang="en-US" dirty="0"/>
              <a:t>기업의 실무를 위해서도 많이 사용하는 언어</a:t>
            </a:r>
            <a:endParaRPr lang="en-US" altLang="ko-KR" dirty="0"/>
          </a:p>
          <a:p>
            <a:pPr lvl="1"/>
            <a:r>
              <a:rPr lang="ko-KR" altLang="en-US" dirty="0"/>
              <a:t>공동 작업과 유지 보수가 매우 쉽고 편함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311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파이썬 기본 라이브러리 이해</a:t>
            </a:r>
            <a:endParaRPr lang="en-US" altLang="ko-KR" sz="32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</a:p>
          <a:p>
            <a:pPr lvl="1"/>
            <a:r>
              <a:rPr lang="en-US" altLang="ko-KR" dirty="0"/>
              <a:t>Int: </a:t>
            </a:r>
            <a:r>
              <a:rPr lang="ko-KR" altLang="en-US" dirty="0"/>
              <a:t>정수형 자료형</a:t>
            </a:r>
            <a:endParaRPr lang="en-US" altLang="ko-KR" dirty="0"/>
          </a:p>
          <a:p>
            <a:pPr lvl="1"/>
            <a:r>
              <a:rPr lang="en-US" altLang="ko-KR" dirty="0"/>
              <a:t>Float: </a:t>
            </a:r>
            <a:r>
              <a:rPr lang="ko-KR" altLang="en-US" dirty="0"/>
              <a:t>실수형 자료형</a:t>
            </a:r>
            <a:endParaRPr lang="en-US" altLang="ko-KR" dirty="0"/>
          </a:p>
          <a:p>
            <a:pPr lvl="1"/>
            <a:r>
              <a:rPr lang="en-US" altLang="ko-KR" dirty="0"/>
              <a:t>String: </a:t>
            </a:r>
            <a:r>
              <a:rPr lang="ko-KR" altLang="en-US" dirty="0"/>
              <a:t>문자열 자료형</a:t>
            </a:r>
            <a:endParaRPr lang="en-US" altLang="ko-KR" dirty="0"/>
          </a:p>
          <a:p>
            <a:pPr lvl="1"/>
            <a:r>
              <a:rPr lang="en-US" altLang="ko-KR" dirty="0"/>
              <a:t>Bool: </a:t>
            </a:r>
            <a:r>
              <a:rPr lang="ko-KR" altLang="en-US" dirty="0"/>
              <a:t>참</a:t>
            </a:r>
            <a:r>
              <a:rPr lang="en-US" altLang="ko-KR" dirty="0"/>
              <a:t>/</a:t>
            </a:r>
            <a:r>
              <a:rPr lang="ko-KR" altLang="en-US" dirty="0"/>
              <a:t>거짓 자료형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843750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파이썬 기본 라이브러리 이해</a:t>
            </a:r>
            <a:endParaRPr lang="en-US" altLang="ko-KR" sz="32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8507288" cy="4599432"/>
          </a:xfrm>
        </p:spPr>
        <p:txBody>
          <a:bodyPr>
            <a:normAutofit/>
          </a:bodyPr>
          <a:lstStyle/>
          <a:p>
            <a:r>
              <a:rPr lang="ko-KR" altLang="en-US" dirty="0"/>
              <a:t>자료구조 </a:t>
            </a:r>
            <a:r>
              <a:rPr lang="en-US" altLang="ko-KR" dirty="0"/>
              <a:t>*</a:t>
            </a:r>
          </a:p>
          <a:p>
            <a:pPr lvl="1"/>
            <a:r>
              <a:rPr lang="en-US" altLang="ko-KR" dirty="0"/>
              <a:t>List: </a:t>
            </a:r>
            <a:r>
              <a:rPr lang="ko-KR" altLang="en-US" dirty="0"/>
              <a:t>시퀀스 자료구조</a:t>
            </a:r>
            <a:endParaRPr lang="en-US" altLang="ko-KR" dirty="0"/>
          </a:p>
          <a:p>
            <a:pPr lvl="2"/>
            <a:r>
              <a:rPr lang="ko-KR" altLang="en-US" dirty="0"/>
              <a:t>다양한 자료구조형 함수를 제공 </a:t>
            </a:r>
            <a:r>
              <a:rPr lang="en-US" altLang="ko-KR" dirty="0"/>
              <a:t>(index, insert, remove, pop, count, sort, reverse)</a:t>
            </a:r>
          </a:p>
          <a:p>
            <a:pPr lvl="1"/>
            <a:r>
              <a:rPr lang="en-US" altLang="ko-KR" dirty="0"/>
              <a:t>Tuple: </a:t>
            </a:r>
            <a:r>
              <a:rPr lang="ko-KR" altLang="en-US" dirty="0"/>
              <a:t>선언된 값의 수정이 불가능한 제한적인 </a:t>
            </a:r>
            <a:r>
              <a:rPr lang="en-US" altLang="ko-KR" dirty="0"/>
              <a:t>list</a:t>
            </a:r>
            <a:r>
              <a:rPr lang="ko-KR" altLang="en-US" dirty="0"/>
              <a:t>형태</a:t>
            </a:r>
            <a:endParaRPr lang="en-US" altLang="ko-KR" dirty="0"/>
          </a:p>
          <a:p>
            <a:pPr lvl="2"/>
            <a:r>
              <a:rPr lang="en-US" altLang="ko-KR" dirty="0"/>
              <a:t>List</a:t>
            </a:r>
            <a:r>
              <a:rPr lang="ko-KR" altLang="en-US" dirty="0"/>
              <a:t>보다 더 적은 공간을 사용</a:t>
            </a:r>
            <a:r>
              <a:rPr lang="en-US" altLang="ko-KR" dirty="0"/>
              <a:t>, </a:t>
            </a:r>
            <a:r>
              <a:rPr lang="ko-KR" altLang="en-US" dirty="0"/>
              <a:t>불변성에 의해 </a:t>
            </a:r>
            <a:r>
              <a:rPr lang="ko-KR" altLang="en-US" dirty="0" err="1"/>
              <a:t>튜플안의</a:t>
            </a:r>
            <a:r>
              <a:rPr lang="ko-KR" altLang="en-US" dirty="0"/>
              <a:t> 값이 변경이 안됨</a:t>
            </a:r>
            <a:endParaRPr lang="en-US" altLang="ko-KR" dirty="0"/>
          </a:p>
          <a:p>
            <a:pPr lvl="1"/>
            <a:r>
              <a:rPr lang="en-US" altLang="ko-KR" dirty="0" err="1"/>
              <a:t>Dict</a:t>
            </a:r>
            <a:r>
              <a:rPr lang="en-US" altLang="ko-KR" dirty="0"/>
              <a:t>: List</a:t>
            </a:r>
            <a:r>
              <a:rPr lang="ko-KR" altLang="en-US" dirty="0"/>
              <a:t>와 비슷하지만 순서를 따지지 않으며 </a:t>
            </a:r>
            <a:r>
              <a:rPr lang="en-US" altLang="ko-KR" dirty="0"/>
              <a:t>key</a:t>
            </a:r>
            <a:r>
              <a:rPr lang="ko-KR" altLang="en-US" dirty="0"/>
              <a:t>값을 통해 값에 접근함</a:t>
            </a:r>
          </a:p>
          <a:p>
            <a:pPr lvl="2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3159124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파이썬 기본 라이브러리 이해</a:t>
            </a:r>
            <a:endParaRPr lang="en-US" altLang="ko-KR" sz="32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</a:p>
          <a:p>
            <a:pPr lvl="1"/>
            <a:r>
              <a:rPr lang="en-US" altLang="ko-KR" dirty="0"/>
              <a:t>If: </a:t>
            </a:r>
            <a:r>
              <a:rPr lang="ko-KR" altLang="en-US" dirty="0"/>
              <a:t>조건문을 통해 분기문을 선택적으로 실행</a:t>
            </a:r>
            <a:endParaRPr lang="en-US" altLang="ko-KR" dirty="0"/>
          </a:p>
          <a:p>
            <a:pPr lvl="1"/>
            <a:r>
              <a:rPr lang="en-US" altLang="ko-KR" dirty="0"/>
              <a:t>While: </a:t>
            </a:r>
            <a:r>
              <a:rPr lang="ko-KR" altLang="en-US" dirty="0"/>
              <a:t>사용자지정 조건까지 무한 루프</a:t>
            </a:r>
            <a:endParaRPr lang="en-US" altLang="ko-KR" dirty="0"/>
          </a:p>
          <a:p>
            <a:pPr lvl="1"/>
            <a:r>
              <a:rPr lang="en-US" altLang="ko-KR" dirty="0"/>
              <a:t>For: </a:t>
            </a:r>
            <a:r>
              <a:rPr lang="ko-KR" altLang="en-US" dirty="0"/>
              <a:t>사용자지정 조건까지 루프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3762293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파이썬 기본 라이브러리 이해</a:t>
            </a:r>
            <a:endParaRPr lang="en-US" altLang="ko-KR" sz="32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7822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라이브러리 </a:t>
            </a:r>
            <a:r>
              <a:rPr lang="en-US" altLang="ko-KR" dirty="0"/>
              <a:t>*</a:t>
            </a:r>
          </a:p>
          <a:p>
            <a:pPr lvl="1"/>
            <a:r>
              <a:rPr lang="en-US" altLang="ko-KR" dirty="0" err="1"/>
              <a:t>Numpy</a:t>
            </a:r>
            <a:r>
              <a:rPr lang="en-US" altLang="ko-KR" dirty="0"/>
              <a:t> (Numerical</a:t>
            </a:r>
            <a:r>
              <a:rPr lang="ko-KR" altLang="en-US" dirty="0"/>
              <a:t> </a:t>
            </a:r>
            <a:r>
              <a:rPr lang="en-US" altLang="ko-KR" dirty="0"/>
              <a:t>Python) </a:t>
            </a:r>
            <a:r>
              <a:rPr lang="en-US" altLang="ko-KR" baseline="30000" dirty="0"/>
              <a:t>7)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언어로 구현된 파이썬 라이브러리</a:t>
            </a:r>
            <a:endParaRPr lang="en-US" altLang="ko-KR" dirty="0"/>
          </a:p>
          <a:p>
            <a:pPr lvl="2"/>
            <a:r>
              <a:rPr lang="ko-KR" altLang="en-US" dirty="0"/>
              <a:t>고성능의 수치계산을 위해 제작</a:t>
            </a:r>
            <a:endParaRPr lang="en-US" altLang="ko-KR" dirty="0"/>
          </a:p>
          <a:p>
            <a:pPr lvl="1"/>
            <a:r>
              <a:rPr lang="en-US" altLang="ko-KR" dirty="0"/>
              <a:t>Pandas </a:t>
            </a:r>
            <a:r>
              <a:rPr lang="en-US" altLang="ko-KR" baseline="30000" dirty="0"/>
              <a:t>8)</a:t>
            </a:r>
          </a:p>
          <a:p>
            <a:pPr lvl="2"/>
            <a:r>
              <a:rPr lang="ko-KR" altLang="en-US" dirty="0" err="1"/>
              <a:t>파이썬에서</a:t>
            </a:r>
            <a:r>
              <a:rPr lang="ko-KR" altLang="en-US" dirty="0"/>
              <a:t> 사용하는 데이터분석 라이브러리</a:t>
            </a:r>
            <a:endParaRPr lang="en-US" altLang="ko-KR" dirty="0"/>
          </a:p>
          <a:p>
            <a:pPr lvl="2"/>
            <a:r>
              <a:rPr lang="ko-KR" altLang="en-US" dirty="0"/>
              <a:t>행과 열로 이루어진 데이터 객체를 만들어 다룸</a:t>
            </a:r>
            <a:endParaRPr lang="en-US" altLang="ko-KR" dirty="0"/>
          </a:p>
          <a:p>
            <a:pPr lvl="2"/>
            <a:r>
              <a:rPr lang="ko-KR" altLang="en-US" dirty="0"/>
              <a:t>안정적으로 대용량의 데이터들을 처리</a:t>
            </a:r>
            <a:endParaRPr lang="en-US" altLang="ko-KR" dirty="0"/>
          </a:p>
          <a:p>
            <a:pPr lvl="1"/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en-US" altLang="ko-KR" baseline="30000" dirty="0"/>
              <a:t>9)</a:t>
            </a:r>
          </a:p>
          <a:p>
            <a:pPr lvl="2"/>
            <a:r>
              <a:rPr lang="ko-KR" altLang="en-US" dirty="0"/>
              <a:t>다양한 데이터를 많은 방법으로 도식화 할 수 있도록 하는 파이썬 라이브러리</a:t>
            </a:r>
            <a:endParaRPr lang="en-US" altLang="ko-KR" dirty="0"/>
          </a:p>
          <a:p>
            <a:pPr lvl="2"/>
            <a:r>
              <a:rPr lang="en-US" altLang="ko-KR" dirty="0" err="1"/>
              <a:t>numpy</a:t>
            </a:r>
            <a:r>
              <a:rPr lang="ko-KR" altLang="en-US" dirty="0"/>
              <a:t>나 </a:t>
            </a:r>
            <a:r>
              <a:rPr lang="en-US" altLang="ko-KR" dirty="0"/>
              <a:t>pandas</a:t>
            </a:r>
            <a:r>
              <a:rPr lang="ko-KR" altLang="en-US" dirty="0"/>
              <a:t>에서 사용되는 자료구조를 쉽게 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09230-F8AA-4325-A363-F74BB3DD883D}"/>
              </a:ext>
            </a:extLst>
          </p:cNvPr>
          <p:cNvSpPr txBox="1"/>
          <p:nvPr/>
        </p:nvSpPr>
        <p:spPr>
          <a:xfrm>
            <a:off x="6863" y="6420625"/>
            <a:ext cx="790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7) https://doorbw.tistory.com/171</a:t>
            </a:r>
          </a:p>
          <a:p>
            <a:r>
              <a:rPr lang="en-US" altLang="ko-KR" sz="800" dirty="0"/>
              <a:t>8) https://doorbw.tistory.com/172</a:t>
            </a:r>
          </a:p>
          <a:p>
            <a:r>
              <a:rPr lang="en-US" altLang="ko-KR" sz="800" dirty="0"/>
              <a:t>9) https://doorbw.tistory.com/173</a:t>
            </a:r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281443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파이썬 기본 라이브러리 이해</a:t>
            </a:r>
            <a:endParaRPr lang="en-US" altLang="ko-KR" sz="32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영상처리 라이브러리 </a:t>
            </a:r>
            <a:r>
              <a:rPr lang="en-US" altLang="ko-KR" dirty="0"/>
              <a:t>*</a:t>
            </a:r>
          </a:p>
          <a:p>
            <a:pPr lvl="1"/>
            <a:r>
              <a:rPr lang="en-US" altLang="ko-KR" dirty="0"/>
              <a:t>OpenCV (Open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Vision) </a:t>
            </a:r>
            <a:r>
              <a:rPr lang="en-US" altLang="ko-KR" baseline="30000" dirty="0"/>
              <a:t>10)</a:t>
            </a:r>
          </a:p>
          <a:p>
            <a:pPr lvl="2"/>
            <a:r>
              <a:rPr lang="ko-KR" altLang="en-US" dirty="0"/>
              <a:t>실시간 컴퓨터 비전을 목적으로 한 프로그래밍 라이브러리</a:t>
            </a:r>
            <a:endParaRPr lang="en-US" altLang="ko-KR" dirty="0"/>
          </a:p>
          <a:p>
            <a:pPr lvl="2"/>
            <a:r>
              <a:rPr lang="en-US" altLang="ko-KR" dirty="0"/>
              <a:t>C/C++ </a:t>
            </a:r>
            <a:r>
              <a:rPr lang="ko-KR" altLang="en-US" dirty="0"/>
              <a:t>프로그래밍 언어로 개발 되었으며 </a:t>
            </a:r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, Java</a:t>
            </a:r>
            <a:r>
              <a:rPr lang="ko-KR" altLang="en-US" dirty="0"/>
              <a:t> 및 </a:t>
            </a:r>
            <a:r>
              <a:rPr lang="en-US" altLang="ko-KR" dirty="0" err="1"/>
              <a:t>Matlab</a:t>
            </a:r>
            <a:r>
              <a:rPr lang="ko-KR" altLang="en-US" dirty="0"/>
              <a:t> </a:t>
            </a:r>
            <a:r>
              <a:rPr lang="en-US" altLang="ko-KR" dirty="0"/>
              <a:t>/ OCTAVE</a:t>
            </a:r>
            <a:r>
              <a:rPr lang="ko-KR" altLang="en-US" dirty="0"/>
              <a:t>에 바인딩 되어 프로그래머에게 개발 환경을 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0CB36-215A-49EB-8703-252786050969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/>
              <a:t>10) https://ko.wikipedia.org/wiki/OpenCV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337704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4000" b="1" dirty="0">
                <a:solidFill>
                  <a:schemeClr val="dk1"/>
                </a:solidFill>
              </a:rPr>
              <a:t>실습</a:t>
            </a:r>
            <a:endParaRPr lang="en-US" altLang="ko-KR" sz="4000" b="1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782272"/>
          </a:xfrm>
        </p:spPr>
        <p:txBody>
          <a:bodyPr>
            <a:normAutofit/>
          </a:bodyPr>
          <a:lstStyle/>
          <a:p>
            <a:r>
              <a:rPr lang="en-US" altLang="ko-KR" dirty="0"/>
              <a:t>Python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, Float, String, </a:t>
            </a:r>
            <a:r>
              <a:rPr lang="en-US" altLang="ko-KR" dirty="0" err="1"/>
              <a:t>Bool</a:t>
            </a:r>
            <a:endParaRPr lang="en-US" altLang="ko-KR" dirty="0"/>
          </a:p>
          <a:p>
            <a:pPr lvl="1"/>
            <a:r>
              <a:rPr lang="en-US" altLang="ko-KR" dirty="0"/>
              <a:t>List, Tuple, </a:t>
            </a:r>
            <a:r>
              <a:rPr lang="en-US" altLang="ko-KR" dirty="0" err="1"/>
              <a:t>Dict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r>
              <a:rPr lang="en-US" altLang="ko-KR" dirty="0"/>
              <a:t> (Numerical</a:t>
            </a:r>
            <a:r>
              <a:rPr lang="ko-KR" altLang="en-US" dirty="0"/>
              <a:t> </a:t>
            </a:r>
            <a:r>
              <a:rPr lang="en-US" altLang="ko-KR" dirty="0"/>
              <a:t>Python), Pandas, </a:t>
            </a:r>
            <a:r>
              <a:rPr lang="en-US" altLang="ko-KR" dirty="0" err="1"/>
              <a:t>Matplotlib</a:t>
            </a:r>
            <a:endParaRPr lang="en-US" altLang="ko-KR" dirty="0"/>
          </a:p>
          <a:p>
            <a:r>
              <a:rPr lang="en-US" altLang="ko-KR" dirty="0"/>
              <a:t>Image processing</a:t>
            </a:r>
          </a:p>
          <a:p>
            <a:pPr lvl="1"/>
            <a:r>
              <a:rPr lang="en-US" altLang="ko-KR" dirty="0"/>
              <a:t>Pixel level</a:t>
            </a:r>
          </a:p>
          <a:p>
            <a:pPr lvl="1"/>
            <a:r>
              <a:rPr lang="en-US" altLang="ko-KR" dirty="0"/>
              <a:t>Transformation</a:t>
            </a:r>
          </a:p>
          <a:p>
            <a:pPr lvl="1"/>
            <a:r>
              <a:rPr lang="en-US" altLang="ko-KR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97281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저장 데이터 1"/>
          <p:cNvSpPr/>
          <p:nvPr/>
        </p:nvSpPr>
        <p:spPr>
          <a:xfrm flipH="1">
            <a:off x="971600" y="1556792"/>
            <a:ext cx="2232248" cy="936104"/>
          </a:xfrm>
          <a:prstGeom prst="flowChartOnlineStorag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HY그래픽" pitchFamily="18" charset="-127"/>
                <a:ea typeface="HY그래픽" pitchFamily="18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HY그래픽" pitchFamily="18" charset="-127"/>
                <a:ea typeface="HY그래픽" pitchFamily="18" charset="-127"/>
              </a:rPr>
              <a:t>일차</a:t>
            </a:r>
          </a:p>
        </p:txBody>
      </p:sp>
      <p:sp>
        <p:nvSpPr>
          <p:cNvPr id="8" name="순서도: 저장 데이터 7"/>
          <p:cNvSpPr/>
          <p:nvPr/>
        </p:nvSpPr>
        <p:spPr>
          <a:xfrm flipH="1">
            <a:off x="3341415" y="1556792"/>
            <a:ext cx="2232248" cy="936104"/>
          </a:xfrm>
          <a:prstGeom prst="flowChartOnlineStorag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일차</a:t>
            </a:r>
          </a:p>
        </p:txBody>
      </p:sp>
      <p:sp>
        <p:nvSpPr>
          <p:cNvPr id="9" name="순서도: 저장 데이터 8"/>
          <p:cNvSpPr/>
          <p:nvPr/>
        </p:nvSpPr>
        <p:spPr>
          <a:xfrm flipH="1">
            <a:off x="5711230" y="1556792"/>
            <a:ext cx="2232248" cy="936104"/>
          </a:xfrm>
          <a:prstGeom prst="flowChartOnlineStorag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일차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71848" y="2780928"/>
            <a:ext cx="2232000" cy="3024336"/>
          </a:xfrm>
          <a:prstGeom prst="rect">
            <a:avLst/>
          </a:prstGeom>
          <a:noFill/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맑은 고딕 (제목)"/>
              </a:rPr>
              <a:t>이론</a:t>
            </a:r>
            <a:endParaRPr lang="en-US" altLang="ko-KR" sz="1400" b="1" dirty="0">
              <a:solidFill>
                <a:srgbClr val="FF0000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 (제목)"/>
              </a:rPr>
              <a:t>디지털 영상의 기초</a:t>
            </a:r>
            <a:endParaRPr lang="en-US" altLang="ko-KR" sz="1200" b="1" dirty="0">
              <a:solidFill>
                <a:srgbClr val="FF0000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 (제목)"/>
              </a:rPr>
              <a:t>기계학습 기초 이해</a:t>
            </a:r>
            <a:endParaRPr lang="en-US" altLang="ko-KR" sz="1200" b="1" dirty="0">
              <a:solidFill>
                <a:srgbClr val="FF0000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 (제목)"/>
              </a:rPr>
              <a:t>딥러닝 원리 이해</a:t>
            </a:r>
            <a:endParaRPr lang="en-US" altLang="ko-KR" sz="1200" b="1" dirty="0">
              <a:solidFill>
                <a:srgbClr val="FF0000"/>
              </a:solidFill>
              <a:latin typeface="맑은 고딕 (제목)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FF0000"/>
              </a:solidFill>
              <a:latin typeface="맑은 고딕 (제목)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맑은 고딕 (제목)"/>
              </a:rPr>
              <a:t>실습</a:t>
            </a:r>
            <a:endParaRPr lang="en-US" altLang="ko-KR" sz="1600" b="1" dirty="0">
              <a:solidFill>
                <a:srgbClr val="FF0000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err="1">
                <a:solidFill>
                  <a:srgbClr val="FF0000"/>
                </a:solidFill>
                <a:latin typeface="맑은 고딕 (제목)"/>
              </a:rPr>
              <a:t>파이썬</a:t>
            </a:r>
            <a:r>
              <a:rPr lang="ko-KR" altLang="en-US" sz="1200" b="1" dirty="0">
                <a:solidFill>
                  <a:srgbClr val="FF0000"/>
                </a:solidFill>
                <a:latin typeface="맑은 고딕 (제목)"/>
              </a:rPr>
              <a:t> 및  기본 영상처리</a:t>
            </a:r>
            <a:endParaRPr lang="en-US" altLang="ko-KR" sz="1200" b="1" dirty="0">
              <a:solidFill>
                <a:srgbClr val="FF0000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 (제목)"/>
              </a:rPr>
              <a:t>딥러닝 원리 실습 </a:t>
            </a:r>
            <a:r>
              <a:rPr lang="en-US" altLang="ko-KR" sz="1200" b="1" dirty="0">
                <a:solidFill>
                  <a:srgbClr val="FF0000"/>
                </a:solidFill>
                <a:latin typeface="맑은 고딕 (제목)"/>
              </a:rPr>
              <a:t>(NN, CNN)</a:t>
            </a:r>
            <a:endParaRPr lang="ko-KR" altLang="en-US" sz="1200" b="1" dirty="0">
              <a:solidFill>
                <a:srgbClr val="FF0000"/>
              </a:solidFill>
              <a:latin typeface="맑은 고딕 (제목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663" y="2780928"/>
            <a:ext cx="2232000" cy="3024336"/>
          </a:xfrm>
          <a:prstGeom prst="rect">
            <a:avLst/>
          </a:prstGeom>
          <a:noFill/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 (제목)"/>
              </a:rPr>
              <a:t>이론</a:t>
            </a:r>
            <a:endParaRPr lang="en-US" altLang="ko-KR" sz="14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맑은 고딕 (제목)"/>
              </a:rPr>
              <a:t>전처리</a:t>
            </a: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 전략</a:t>
            </a: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딥러닝 기반 분류 모델</a:t>
            </a: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딥러닝 기반 분할 모델</a:t>
            </a: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맑은 고딕 (제목)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 (제목)"/>
              </a:rPr>
              <a:t>실습</a:t>
            </a:r>
            <a:endParaRPr lang="en-US" altLang="ko-KR" sz="16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맑은 고딕 (제목)"/>
              </a:rPr>
              <a:t>Hyper parameter </a:t>
            </a: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튜닝</a:t>
            </a: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분류 </a:t>
            </a:r>
            <a:r>
              <a:rPr lang="en-US" altLang="ko-KR" sz="1200" dirty="0">
                <a:solidFill>
                  <a:schemeClr val="tx1"/>
                </a:solidFill>
                <a:latin typeface="맑은 고딕 (제목)"/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분할모델 실습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11478" y="2780928"/>
            <a:ext cx="2232000" cy="3024336"/>
          </a:xfrm>
          <a:prstGeom prst="rect">
            <a:avLst/>
          </a:prstGeom>
          <a:noFill/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 (제목)"/>
              </a:rPr>
              <a:t>이론</a:t>
            </a:r>
            <a:endParaRPr lang="en-US" altLang="ko-KR" sz="14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개인과제 방향 설정</a:t>
            </a: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 (제목)"/>
              </a:rPr>
              <a:t>실습 토의</a:t>
            </a: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 (제목)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 (제목)"/>
              </a:rPr>
              <a:t>실습</a:t>
            </a:r>
            <a:endParaRPr lang="en-US" altLang="ko-KR" sz="1600" dirty="0">
              <a:solidFill>
                <a:schemeClr val="tx1"/>
              </a:solidFill>
              <a:latin typeface="맑은 고딕 (제목)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맑은 고딕 (제목)"/>
              </a:rPr>
              <a:t>Training model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맑은 고딕 (제목)"/>
              </a:rPr>
              <a:t>Debugging &amp; Enhancement</a:t>
            </a:r>
            <a:endParaRPr lang="ko-KR" altLang="en-US" sz="1400" dirty="0">
              <a:solidFill>
                <a:schemeClr val="tx1"/>
              </a:solidFill>
              <a:latin typeface="맑은 고딕 (제목)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25512C-A99D-45B9-A02B-42A82703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일별 핵심내용</a:t>
            </a:r>
          </a:p>
        </p:txBody>
      </p:sp>
    </p:spTree>
    <p:extLst>
      <p:ext uri="{BB962C8B-B14F-4D97-AF65-F5344CB8AC3E}">
        <p14:creationId xmlns:p14="http://schemas.microsoft.com/office/powerpoint/2010/main" val="572866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>
                <a:solidFill>
                  <a:schemeClr val="dk1"/>
                </a:solidFill>
              </a:rPr>
              <a:t>CNN </a:t>
            </a:r>
            <a:r>
              <a:rPr lang="ko-KR" altLang="en-US" sz="3600" dirty="0">
                <a:solidFill>
                  <a:schemeClr val="dk1"/>
                </a:solidFill>
              </a:rPr>
              <a:t>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Neural Network (Multi-layer Perceptron) *</a:t>
            </a:r>
          </a:p>
          <a:p>
            <a:pPr lvl="1"/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Fashion MNIST *</a:t>
            </a:r>
          </a:p>
          <a:p>
            <a:pPr lvl="1"/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1948410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>
                <a:solidFill>
                  <a:schemeClr val="dk1"/>
                </a:solidFill>
              </a:rPr>
              <a:t>CNN </a:t>
            </a:r>
            <a:r>
              <a:rPr lang="ko-KR" altLang="en-US" sz="3600" dirty="0">
                <a:solidFill>
                  <a:schemeClr val="dk1"/>
                </a:solidFill>
              </a:rPr>
              <a:t>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 * </a:t>
            </a:r>
            <a:r>
              <a:rPr lang="en-US" altLang="ko-KR" baseline="30000" dirty="0"/>
              <a:t>11)</a:t>
            </a:r>
          </a:p>
          <a:p>
            <a:pPr lvl="1"/>
            <a:r>
              <a:rPr lang="en-US" altLang="ko-KR" dirty="0"/>
              <a:t>Artificial Neural Networks (ANNs) &amp; Perceptron (1943~1986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2000" dirty="0"/>
              <a:t>McCulloch</a:t>
            </a:r>
            <a:r>
              <a:rPr lang="ko-KR" altLang="en-US" sz="2000" dirty="0"/>
              <a:t>와 </a:t>
            </a:r>
            <a:r>
              <a:rPr lang="en-US" altLang="ko-KR" sz="2000" dirty="0"/>
              <a:t>Pitts</a:t>
            </a:r>
            <a:r>
              <a:rPr lang="ko-KR" altLang="en-US" sz="2000" dirty="0"/>
              <a:t>가 최초의 인공신경망 제시</a:t>
            </a:r>
          </a:p>
          <a:p>
            <a:pPr lvl="2"/>
            <a:r>
              <a:rPr lang="en-US" altLang="ko-KR" sz="2000" dirty="0"/>
              <a:t>Frank Rosenblatt</a:t>
            </a:r>
            <a:r>
              <a:rPr lang="ko-KR" altLang="en-US" sz="2000" dirty="0"/>
              <a:t>가 최초의 </a:t>
            </a:r>
            <a:r>
              <a:rPr lang="en-US" altLang="ko-KR" sz="2000" dirty="0"/>
              <a:t>Perceptron </a:t>
            </a:r>
            <a:r>
              <a:rPr lang="ko-KR" altLang="en-US" sz="2000" dirty="0"/>
              <a:t>제시</a:t>
            </a:r>
          </a:p>
          <a:p>
            <a:pPr lvl="2"/>
            <a:r>
              <a:rPr lang="ko-KR" altLang="en-US" sz="2000" dirty="0"/>
              <a:t>하지만</a:t>
            </a:r>
            <a:r>
              <a:rPr lang="en-US" altLang="ko-KR" sz="2000" dirty="0"/>
              <a:t>, Minsky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Papert</a:t>
            </a:r>
            <a:r>
              <a:rPr lang="ko-KR" altLang="en-US" sz="2000" dirty="0"/>
              <a:t>가 </a:t>
            </a:r>
            <a:r>
              <a:rPr lang="en-US" altLang="ko-KR" sz="2000" dirty="0"/>
              <a:t>Perceptron</a:t>
            </a:r>
            <a:r>
              <a:rPr lang="ko-KR" altLang="en-US" sz="2000" dirty="0"/>
              <a:t>으로 </a:t>
            </a:r>
            <a:r>
              <a:rPr lang="en-US" altLang="ko-KR" sz="2000" dirty="0"/>
              <a:t>XOR</a:t>
            </a:r>
            <a:r>
              <a:rPr lang="ko-KR" altLang="en-US" sz="2000" dirty="0"/>
              <a:t>문제를 해결할 수 없음을 제기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19B9F-06A7-4973-A08C-85D3768E594A}"/>
              </a:ext>
            </a:extLst>
          </p:cNvPr>
          <p:cNvSpPr txBox="1"/>
          <p:nvPr/>
        </p:nvSpPr>
        <p:spPr>
          <a:xfrm>
            <a:off x="6372200" y="4653136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내용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365BC-A778-4A4F-A753-A50911EAE957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/>
              <a:t>11) </a:t>
            </a:r>
            <a:r>
              <a:rPr lang="en-US" altLang="ko-KR" sz="1000" dirty="0">
                <a:latin typeface="+mn-lt"/>
              </a:rPr>
              <a:t>http://solarisailab.com/archives/1206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C3F793-C1FC-4768-AC54-29F36EEC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2" y="4585773"/>
            <a:ext cx="3384727" cy="1615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D126AF-BC6C-4D5C-8F4E-6C7F11E7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168" y="4585773"/>
            <a:ext cx="3331881" cy="132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13C4B-74B0-4D2A-AAEA-D9BBAACFB3BF}"/>
              </a:ext>
            </a:extLst>
          </p:cNvPr>
          <p:cNvSpPr txBox="1"/>
          <p:nvPr/>
        </p:nvSpPr>
        <p:spPr>
          <a:xfrm>
            <a:off x="2555776" y="5960206"/>
            <a:ext cx="1500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Trebuchet MS" panose="020B0603020202020204" pitchFamily="34" charset="0"/>
              </a:rPr>
              <a:t>최초의 </a:t>
            </a:r>
            <a:r>
              <a:rPr lang="en-US" altLang="ko-KR" sz="1200" b="1" dirty="0">
                <a:latin typeface="Trebuchet MS" panose="020B0603020202020204" pitchFamily="34" charset="0"/>
              </a:rPr>
              <a:t>Perceptron</a:t>
            </a:r>
            <a:endParaRPr lang="ko-KR" altLang="en-US" sz="1200" b="1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FD112-2427-4099-97A1-4C101454292A}"/>
              </a:ext>
            </a:extLst>
          </p:cNvPr>
          <p:cNvSpPr txBox="1"/>
          <p:nvPr/>
        </p:nvSpPr>
        <p:spPr>
          <a:xfrm>
            <a:off x="5310731" y="5940262"/>
            <a:ext cx="3041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</a:rPr>
              <a:t>Perceptron</a:t>
            </a:r>
            <a:r>
              <a:rPr lang="ko-KR" altLang="en-US" sz="1200" b="1" dirty="0">
                <a:latin typeface="Trebuchet MS" panose="020B0603020202020204" pitchFamily="34" charset="0"/>
              </a:rPr>
              <a:t>은 </a:t>
            </a:r>
            <a:r>
              <a:rPr lang="en-US" altLang="ko-KR" sz="1200" b="1" dirty="0">
                <a:latin typeface="Trebuchet MS" panose="020B0603020202020204" pitchFamily="34" charset="0"/>
              </a:rPr>
              <a:t>XOR</a:t>
            </a:r>
            <a:r>
              <a:rPr lang="ko-KR" altLang="en-US" sz="1200" b="1" dirty="0">
                <a:latin typeface="Trebuchet MS" panose="020B0603020202020204" pitchFamily="34" charset="0"/>
              </a:rPr>
              <a:t>문제를 해결할 수 없음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2940466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>
                <a:solidFill>
                  <a:schemeClr val="dk1"/>
                </a:solidFill>
              </a:rPr>
              <a:t>CNN </a:t>
            </a:r>
            <a:r>
              <a:rPr lang="ko-KR" altLang="en-US" sz="3600" dirty="0">
                <a:solidFill>
                  <a:schemeClr val="dk1"/>
                </a:solidFill>
              </a:rPr>
              <a:t>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 * </a:t>
            </a:r>
            <a:r>
              <a:rPr lang="en-US" altLang="ko-KR" baseline="30000" dirty="0"/>
              <a:t>11)</a:t>
            </a:r>
          </a:p>
          <a:p>
            <a:pPr lvl="1"/>
            <a:r>
              <a:rPr lang="en-US" altLang="ko-KR" dirty="0"/>
              <a:t>Multi-Layer Perceptron (MLP) &amp; Backpropagation Algorithm (1986~2006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2000" dirty="0"/>
              <a:t>McClelland, James L., David E. </a:t>
            </a:r>
            <a:r>
              <a:rPr lang="en-US" altLang="ko-KR" sz="2000" dirty="0" err="1"/>
              <a:t>Rumelhart</a:t>
            </a:r>
            <a:r>
              <a:rPr lang="en-US" altLang="ko-KR" sz="2000" dirty="0"/>
              <a:t>, and Geoffrey E. Hinton</a:t>
            </a:r>
          </a:p>
          <a:p>
            <a:pPr lvl="2"/>
            <a:r>
              <a:rPr lang="en-US" altLang="ko-KR" sz="2000" dirty="0"/>
              <a:t>Multi-Layer Perceptron</a:t>
            </a:r>
            <a:r>
              <a:rPr lang="ko-KR" altLang="en-US" sz="2000" dirty="0"/>
              <a:t>으로 </a:t>
            </a:r>
            <a:r>
              <a:rPr lang="en-US" altLang="ko-KR" sz="2000" dirty="0"/>
              <a:t>XOR</a:t>
            </a:r>
            <a:r>
              <a:rPr lang="ko-KR" altLang="en-US" sz="2000" dirty="0"/>
              <a:t>문제 해결</a:t>
            </a:r>
          </a:p>
          <a:p>
            <a:pPr lvl="2"/>
            <a:r>
              <a:rPr lang="en-US" altLang="ko-KR" sz="2000" dirty="0"/>
              <a:t>Backpropagation Algorithm</a:t>
            </a:r>
            <a:r>
              <a:rPr lang="ko-KR" altLang="en-US" sz="2000" dirty="0"/>
              <a:t>으로 적절한 </a:t>
            </a:r>
            <a:r>
              <a:rPr lang="en-US" altLang="ko-KR" sz="2000" dirty="0"/>
              <a:t>weight</a:t>
            </a:r>
            <a:r>
              <a:rPr lang="ko-KR" altLang="en-US" sz="2000" dirty="0"/>
              <a:t>와 </a:t>
            </a:r>
            <a:r>
              <a:rPr lang="en-US" altLang="ko-KR" sz="2000" dirty="0"/>
              <a:t>bias</a:t>
            </a:r>
            <a:r>
              <a:rPr lang="ko-KR" altLang="en-US" sz="2000" dirty="0"/>
              <a:t>를 학습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8E9982-4E4C-461A-B8B2-9847CCA3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673345"/>
            <a:ext cx="5911545" cy="220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7F78C-0CD6-4D30-B10A-9380E01F6034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/>
              <a:t>11) http://solarisailab.com/archives/1206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F27E8-9F01-4B3D-BC3D-E670357BEBA7}"/>
              </a:ext>
            </a:extLst>
          </p:cNvPr>
          <p:cNvSpPr txBox="1"/>
          <p:nvPr/>
        </p:nvSpPr>
        <p:spPr>
          <a:xfrm>
            <a:off x="2447955" y="6551765"/>
            <a:ext cx="3086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</a:rPr>
              <a:t>MLP </a:t>
            </a:r>
            <a:r>
              <a:rPr lang="ko-KR" altLang="en-US" sz="1200" b="1" dirty="0">
                <a:latin typeface="Trebuchet MS" panose="020B0603020202020204" pitchFamily="34" charset="0"/>
              </a:rPr>
              <a:t>구조와 </a:t>
            </a:r>
            <a:r>
              <a:rPr lang="en-US" altLang="ko-KR" sz="1200" b="1" dirty="0">
                <a:latin typeface="Trebuchet MS" panose="020B0603020202020204" pitchFamily="34" charset="0"/>
              </a:rPr>
              <a:t>Backpropagation Algorithm</a:t>
            </a:r>
            <a:endParaRPr lang="ko-KR" altLang="en-US" sz="1200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1926607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>
                <a:solidFill>
                  <a:schemeClr val="dk1"/>
                </a:solidFill>
              </a:rPr>
              <a:t>CNN </a:t>
            </a:r>
            <a:r>
              <a:rPr lang="ko-KR" altLang="en-US" sz="3600" dirty="0">
                <a:solidFill>
                  <a:schemeClr val="dk1"/>
                </a:solidFill>
              </a:rPr>
              <a:t>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 * </a:t>
            </a:r>
            <a:r>
              <a:rPr lang="en-US" altLang="ko-KR" baseline="30000" dirty="0"/>
              <a:t>11)</a:t>
            </a:r>
          </a:p>
          <a:p>
            <a:pPr lvl="1"/>
            <a:r>
              <a:rPr lang="en-US" altLang="ko-KR" dirty="0"/>
              <a:t>Multi-Layer Perceptron (MLP) &amp; Backpropagation Algorithm (1986~2006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2000" dirty="0"/>
              <a:t>Yann </a:t>
            </a:r>
            <a:r>
              <a:rPr lang="en-US" altLang="ko-KR" sz="2000" dirty="0" err="1"/>
              <a:t>Lecun</a:t>
            </a:r>
            <a:r>
              <a:rPr lang="ko-KR" altLang="en-US" sz="2000" dirty="0"/>
              <a:t>이 </a:t>
            </a:r>
            <a:r>
              <a:rPr lang="en-US" altLang="ko-KR" sz="2000" dirty="0"/>
              <a:t>Convolutional Neural Networks (CNNs)</a:t>
            </a:r>
            <a:r>
              <a:rPr lang="ko-KR" altLang="en-US" sz="2000" dirty="0"/>
              <a:t>의 시초가 되는 </a:t>
            </a:r>
            <a:r>
              <a:rPr lang="en-US" altLang="ko-KR" sz="2000" dirty="0"/>
              <a:t>Neural Networks </a:t>
            </a:r>
            <a:r>
              <a:rPr lang="ko-KR" altLang="en-US" sz="2000" dirty="0"/>
              <a:t>구조인 </a:t>
            </a:r>
            <a:r>
              <a:rPr lang="en-US" altLang="ko-KR" sz="2000" dirty="0"/>
              <a:t>LeNet-5 </a:t>
            </a:r>
            <a:r>
              <a:rPr lang="ko-KR" altLang="en-US" sz="2000" dirty="0"/>
              <a:t>제안</a:t>
            </a:r>
          </a:p>
          <a:p>
            <a:pPr lvl="2"/>
            <a:r>
              <a:rPr lang="en-US" altLang="ko-KR" sz="2000" dirty="0"/>
              <a:t>Vanishing Gradient Problem</a:t>
            </a:r>
          </a:p>
          <a:p>
            <a:pPr lvl="2"/>
            <a:r>
              <a:rPr lang="en-US" altLang="ko-KR" sz="2000" dirty="0"/>
              <a:t>SVM (Support Vector Machine) </a:t>
            </a:r>
            <a:r>
              <a:rPr lang="ko-KR" altLang="en-US" sz="2000" dirty="0"/>
              <a:t>등의 성능 좋은 </a:t>
            </a:r>
            <a:r>
              <a:rPr lang="en-US" altLang="ko-KR" sz="2000" dirty="0"/>
              <a:t>Machine Learning </a:t>
            </a:r>
            <a:r>
              <a:rPr lang="ko-KR" altLang="en-US" sz="2000" dirty="0"/>
              <a:t>기법의 등장</a:t>
            </a: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7F78C-0CD6-4D30-B10A-9380E01F6034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/>
              <a:t>11) http://solarisailab.com/archives/1206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94DD9E-5641-4425-91BB-1F8CA605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21" y="4962542"/>
            <a:ext cx="5112568" cy="1440382"/>
          </a:xfrm>
          <a:prstGeom prst="rect">
            <a:avLst/>
          </a:prstGeom>
        </p:spPr>
      </p:pic>
      <p:pic>
        <p:nvPicPr>
          <p:cNvPr id="6" name="Picture 2" descr="https://upload.wikimedia.org/wikipedia/commons/thumb/2/2a/Svm_max_sep_hyperplane_with_margin.png/220px-Svm_max_sep_hyperplane_with_margin.png">
            <a:extLst>
              <a:ext uri="{FF2B5EF4-FFF2-40B4-BE49-F238E27FC236}">
                <a16:creationId xmlns:a16="http://schemas.microsoft.com/office/drawing/2014/main" id="{8D19B86A-02D6-4CF1-A409-B88BD942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887442"/>
            <a:ext cx="1437432" cy="15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8D9825-571D-4ED7-9A00-EDA894456B7D}"/>
              </a:ext>
            </a:extLst>
          </p:cNvPr>
          <p:cNvSpPr txBox="1"/>
          <p:nvPr/>
        </p:nvSpPr>
        <p:spPr>
          <a:xfrm>
            <a:off x="4572000" y="476895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</a:rPr>
              <a:t>LeNet-5 (1998)</a:t>
            </a:r>
            <a:endParaRPr lang="ko-KR" altLang="en-US" sz="1200" b="1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29248-02E0-415D-A6E3-963AC30311B3}"/>
              </a:ext>
            </a:extLst>
          </p:cNvPr>
          <p:cNvSpPr txBox="1"/>
          <p:nvPr/>
        </p:nvSpPr>
        <p:spPr>
          <a:xfrm>
            <a:off x="6472821" y="4692835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</a:rPr>
              <a:t>Support Vector Machine</a:t>
            </a:r>
            <a:endParaRPr lang="ko-KR" altLang="en-US" sz="1200" b="1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2489965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>
                <a:solidFill>
                  <a:schemeClr val="dk1"/>
                </a:solidFill>
              </a:rPr>
              <a:t>CNN </a:t>
            </a:r>
            <a:r>
              <a:rPr lang="ko-KR" altLang="en-US" sz="3600" dirty="0">
                <a:solidFill>
                  <a:schemeClr val="dk1"/>
                </a:solidFill>
              </a:rPr>
              <a:t>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 * </a:t>
            </a:r>
            <a:r>
              <a:rPr lang="en-US" altLang="ko-KR" baseline="30000" dirty="0"/>
              <a:t>11)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(Rectified Linear Unit) </a:t>
            </a:r>
            <a:r>
              <a:rPr lang="en-US" altLang="ko-KR" baseline="30000" dirty="0"/>
              <a:t>12)</a:t>
            </a:r>
          </a:p>
          <a:p>
            <a:pPr lvl="2"/>
            <a:r>
              <a:rPr lang="en-US" altLang="ko-KR" dirty="0"/>
              <a:t>Hinton</a:t>
            </a:r>
            <a:r>
              <a:rPr lang="ko-KR" altLang="en-US" dirty="0"/>
              <a:t>은 </a:t>
            </a:r>
            <a:r>
              <a:rPr lang="en-US" altLang="ko-KR" dirty="0"/>
              <a:t>vanishing gradient</a:t>
            </a:r>
            <a:r>
              <a:rPr lang="ko-KR" altLang="en-US" dirty="0"/>
              <a:t>의 원인이 </a:t>
            </a:r>
            <a:r>
              <a:rPr lang="en-US" altLang="ko-KR" dirty="0"/>
              <a:t>activation function</a:t>
            </a:r>
            <a:r>
              <a:rPr lang="ko-KR" altLang="en-US" dirty="0"/>
              <a:t>으로 사용한 </a:t>
            </a:r>
            <a:r>
              <a:rPr lang="en-US" altLang="ko-KR" dirty="0"/>
              <a:t>sigmoid</a:t>
            </a:r>
            <a:r>
              <a:rPr lang="ko-KR" altLang="en-US" dirty="0"/>
              <a:t>로 생각</a:t>
            </a:r>
          </a:p>
          <a:p>
            <a:pPr lvl="2"/>
            <a:r>
              <a:rPr lang="en-US" altLang="ko-KR" dirty="0"/>
              <a:t>Sigmoid</a:t>
            </a:r>
            <a:r>
              <a:rPr lang="ko-KR" altLang="en-US" dirty="0"/>
              <a:t>는 미분을 거듭할 수록 </a:t>
            </a:r>
            <a:r>
              <a:rPr lang="en-US" altLang="ko-KR" dirty="0"/>
              <a:t>0</a:t>
            </a:r>
            <a:r>
              <a:rPr lang="ko-KR" altLang="en-US" dirty="0"/>
              <a:t>에 가까워짐</a:t>
            </a:r>
          </a:p>
          <a:p>
            <a:pPr lvl="2"/>
            <a:r>
              <a:rPr lang="ko-KR" altLang="en-US" dirty="0"/>
              <a:t>새로운 </a:t>
            </a:r>
            <a:r>
              <a:rPr lang="en-US" altLang="ko-KR" dirty="0"/>
              <a:t>activation</a:t>
            </a:r>
            <a:r>
              <a:rPr lang="ko-KR" altLang="en-US" dirty="0"/>
              <a:t>인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</a:p>
          <a:p>
            <a:pPr lvl="2"/>
            <a:r>
              <a:rPr lang="en-US" altLang="ko-KR" dirty="0"/>
              <a:t>Vanishing gradient </a:t>
            </a:r>
            <a:r>
              <a:rPr lang="ko-KR" altLang="en-US" dirty="0"/>
              <a:t>해결</a:t>
            </a:r>
            <a:r>
              <a:rPr lang="en-US" altLang="ko-KR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7F78C-0CD6-4D30-B10A-9380E01F6034}"/>
              </a:ext>
            </a:extLst>
          </p:cNvPr>
          <p:cNvSpPr txBox="1"/>
          <p:nvPr/>
        </p:nvSpPr>
        <p:spPr>
          <a:xfrm>
            <a:off x="37707" y="6547757"/>
            <a:ext cx="7906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/>
              <a:t>11) http://solarisailab.com/archives/1206</a:t>
            </a:r>
          </a:p>
          <a:p>
            <a:pPr>
              <a:buSzPct val="100000"/>
            </a:pPr>
            <a:r>
              <a:rPr lang="en-US" altLang="ko-KR" sz="1000" dirty="0"/>
              <a:t>12) http://cs231n.stanford.edu/slides/2019/cs231n_2019_lecture03.pdf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54ED56-89BB-45AB-A7D5-04C3F38AD4A5}"/>
              </a:ext>
            </a:extLst>
          </p:cNvPr>
          <p:cNvGrpSpPr/>
          <p:nvPr/>
        </p:nvGrpSpPr>
        <p:grpSpPr>
          <a:xfrm>
            <a:off x="1689000" y="5000048"/>
            <a:ext cx="5832648" cy="940611"/>
            <a:chOff x="1828923" y="4141231"/>
            <a:chExt cx="7279566" cy="11739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8C2A81-DB10-40A0-8396-D0BE4B8CD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220" b="64376"/>
            <a:stretch/>
          </p:blipFill>
          <p:spPr>
            <a:xfrm>
              <a:off x="1828923" y="4141231"/>
              <a:ext cx="3124817" cy="117395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49374D-23E7-442F-A45B-70692D05B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065" r="55970"/>
            <a:stretch/>
          </p:blipFill>
          <p:spPr>
            <a:xfrm>
              <a:off x="5965917" y="4169059"/>
              <a:ext cx="3142572" cy="1118294"/>
            </a:xfrm>
            <a:prstGeom prst="rect">
              <a:avLst/>
            </a:prstGeom>
          </p:spPr>
        </p:pic>
        <p:sp>
          <p:nvSpPr>
            <p:cNvPr id="18" name="화살표: 오른쪽 1">
              <a:extLst>
                <a:ext uri="{FF2B5EF4-FFF2-40B4-BE49-F238E27FC236}">
                  <a16:creationId xmlns:a16="http://schemas.microsoft.com/office/drawing/2014/main" id="{DF13D808-1E88-4526-864D-B1B86EC104D6}"/>
                </a:ext>
              </a:extLst>
            </p:cNvPr>
            <p:cNvSpPr/>
            <p:nvPr/>
          </p:nvSpPr>
          <p:spPr>
            <a:xfrm>
              <a:off x="5264458" y="4577286"/>
              <a:ext cx="470517" cy="301840"/>
            </a:xfrm>
            <a:prstGeom prst="rightArrow">
              <a:avLst/>
            </a:prstGeom>
            <a:solidFill>
              <a:srgbClr val="85C0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24308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>
                <a:solidFill>
                  <a:schemeClr val="dk1"/>
                </a:solidFill>
              </a:rPr>
              <a:t>CNN </a:t>
            </a:r>
            <a:r>
              <a:rPr lang="ko-KR" altLang="en-US" sz="3600" dirty="0">
                <a:solidFill>
                  <a:schemeClr val="dk1"/>
                </a:solidFill>
              </a:rPr>
              <a:t>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Keras</a:t>
            </a:r>
            <a:r>
              <a:rPr lang="ko-KR" altLang="en-US" dirty="0"/>
              <a:t> </a:t>
            </a:r>
            <a:r>
              <a:rPr lang="en-US" altLang="ko-KR" baseline="30000" dirty="0"/>
              <a:t>12)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기반의 쉽고 간결한 </a:t>
            </a:r>
            <a:r>
              <a:rPr lang="en-US" altLang="ko-KR" dirty="0"/>
              <a:t>deep learning library</a:t>
            </a:r>
          </a:p>
          <a:p>
            <a:pPr lvl="1"/>
            <a:r>
              <a:rPr lang="ko-KR" altLang="en-US" dirty="0"/>
              <a:t>직관적인 </a:t>
            </a:r>
            <a:r>
              <a:rPr lang="en-US" altLang="ko-KR" dirty="0"/>
              <a:t>API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ko-KR" altLang="en-US" dirty="0"/>
              <a:t> 내부적으로는 </a:t>
            </a:r>
            <a:r>
              <a:rPr lang="ko-KR" altLang="en-US" dirty="0" err="1"/>
              <a:t>텐서플로우</a:t>
            </a:r>
            <a:r>
              <a:rPr lang="en-US" altLang="ko-KR" dirty="0"/>
              <a:t>(TensorFlow), </a:t>
            </a:r>
            <a:r>
              <a:rPr lang="ko-KR" altLang="en-US" dirty="0" err="1"/>
              <a:t>티아노</a:t>
            </a:r>
            <a:r>
              <a:rPr lang="en-US" altLang="ko-KR" dirty="0"/>
              <a:t>(Theano), CNTK </a:t>
            </a:r>
            <a:r>
              <a:rPr lang="ko-KR" altLang="en-US" dirty="0"/>
              <a:t>등의 딥러닝 전용 엔진이 구동 </a:t>
            </a:r>
            <a:r>
              <a:rPr lang="en-US" altLang="ko-KR" sz="2000" dirty="0"/>
              <a:t>(</a:t>
            </a:r>
            <a:r>
              <a:rPr lang="ko-KR" altLang="en-US" sz="2000" dirty="0"/>
              <a:t>실습에서는 </a:t>
            </a:r>
            <a:r>
              <a:rPr lang="en-US" altLang="ko-KR" sz="2000" dirty="0" err="1"/>
              <a:t>tf.keras</a:t>
            </a:r>
            <a:r>
              <a:rPr lang="ko-KR" altLang="en-US" sz="2000" dirty="0"/>
              <a:t>를 사용함으로써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backend </a:t>
            </a:r>
            <a:r>
              <a:rPr lang="ko-KR" altLang="en-US" sz="2000" dirty="0"/>
              <a:t>사용</a:t>
            </a:r>
            <a:r>
              <a:rPr lang="en-US" altLang="ko-KR" sz="2000" dirty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모듈화</a:t>
            </a:r>
            <a:r>
              <a:rPr lang="en-US" altLang="ko-KR" dirty="0"/>
              <a:t>, </a:t>
            </a:r>
            <a:r>
              <a:rPr lang="ko-KR" altLang="en-US" dirty="0"/>
              <a:t>최소주의</a:t>
            </a:r>
            <a:r>
              <a:rPr lang="en-US" altLang="ko-KR" dirty="0"/>
              <a:t>, </a:t>
            </a:r>
            <a:r>
              <a:rPr lang="ko-KR" altLang="en-US" dirty="0"/>
              <a:t>쉬운 </a:t>
            </a:r>
            <a:r>
              <a:rPr lang="ko-KR" altLang="en-US" dirty="0" err="1"/>
              <a:t>확장성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7F78C-0CD6-4D30-B10A-9380E01F6034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12) https://tykimos.github.io/2017/01/27/Keras_Talk/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7803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 err="1">
                <a:solidFill>
                  <a:schemeClr val="dk1"/>
                </a:solidFill>
              </a:rPr>
              <a:t>Keras</a:t>
            </a:r>
            <a:r>
              <a:rPr lang="en-US" altLang="ko-KR" sz="3600" dirty="0">
                <a:solidFill>
                  <a:schemeClr val="dk1"/>
                </a:solidFill>
              </a:rPr>
              <a:t> </a:t>
            </a:r>
            <a:r>
              <a:rPr lang="ko-KR" altLang="en-US" sz="3600" dirty="0">
                <a:solidFill>
                  <a:schemeClr val="dk1"/>
                </a:solidFill>
              </a:rPr>
              <a:t>실습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학습을 위한 기본 </a:t>
            </a:r>
            <a:r>
              <a:rPr lang="en-US" altLang="ko-KR" dirty="0"/>
              <a:t>API</a:t>
            </a:r>
          </a:p>
          <a:p>
            <a:pPr lvl="1"/>
            <a:r>
              <a:rPr lang="en-US" altLang="ko-KR" dirty="0"/>
              <a:t>Generator: </a:t>
            </a:r>
            <a:r>
              <a:rPr lang="ko-KR" altLang="en-US" dirty="0"/>
              <a:t>일정한 규칙으로 만들어진 폴더구조에서 </a:t>
            </a:r>
            <a:r>
              <a:rPr lang="ko-KR" altLang="en-US" dirty="0" err="1"/>
              <a:t>데이터셋을</a:t>
            </a:r>
            <a:r>
              <a:rPr lang="ko-KR" altLang="en-US" dirty="0"/>
              <a:t> 자동으로 불러와 학습에 사용할 수 있게 도와주는 </a:t>
            </a:r>
            <a:r>
              <a:rPr lang="en-US" altLang="ko-KR" dirty="0"/>
              <a:t>API</a:t>
            </a:r>
          </a:p>
          <a:p>
            <a:pPr lvl="1"/>
            <a:r>
              <a:rPr lang="en-US" altLang="ko-KR" dirty="0"/>
              <a:t>Training: </a:t>
            </a:r>
            <a:r>
              <a:rPr lang="ko-KR" altLang="en-US" dirty="0"/>
              <a:t>학습을 위한 함수</a:t>
            </a:r>
            <a:endParaRPr lang="en-US" altLang="ko-KR" dirty="0"/>
          </a:p>
          <a:p>
            <a:pPr lvl="1"/>
            <a:r>
              <a:rPr lang="en-US" altLang="ko-KR" dirty="0"/>
              <a:t>Predict: </a:t>
            </a:r>
            <a:r>
              <a:rPr lang="ko-KR" altLang="en-US" dirty="0"/>
              <a:t>주어진 입력에 대해 학습한 모델을 통한 </a:t>
            </a:r>
            <a:r>
              <a:rPr lang="en-US" altLang="ko-KR" dirty="0"/>
              <a:t>output </a:t>
            </a:r>
            <a:r>
              <a:rPr lang="ko-KR" altLang="en-US" dirty="0"/>
              <a:t>전달</a:t>
            </a:r>
            <a:endParaRPr lang="en-US" altLang="ko-KR" dirty="0"/>
          </a:p>
          <a:p>
            <a:pPr lvl="1"/>
            <a:r>
              <a:rPr lang="en-US" altLang="ko-KR" dirty="0"/>
              <a:t>Evaluate: </a:t>
            </a:r>
            <a:r>
              <a:rPr lang="ko-KR" altLang="en-US" dirty="0"/>
              <a:t>주어진 입력과 정답에 대해 평가결과 전달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8889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600" dirty="0" err="1">
                <a:solidFill>
                  <a:schemeClr val="dk1"/>
                </a:solidFill>
              </a:rPr>
              <a:t>Keras</a:t>
            </a:r>
            <a:r>
              <a:rPr lang="en-US" altLang="ko-KR" sz="3600" dirty="0">
                <a:solidFill>
                  <a:schemeClr val="dk1"/>
                </a:solidFill>
              </a:rPr>
              <a:t> </a:t>
            </a:r>
            <a:r>
              <a:rPr lang="ko-KR" altLang="en-US" sz="3600" dirty="0">
                <a:solidFill>
                  <a:schemeClr val="dk1"/>
                </a:solidFill>
              </a:rPr>
              <a:t>실습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공개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en-US" altLang="ko-KR" dirty="0"/>
              <a:t>Fashion MNIST *</a:t>
            </a:r>
          </a:p>
          <a:p>
            <a:pPr lvl="2"/>
            <a:r>
              <a:rPr lang="en-US" altLang="ko-KR" dirty="0"/>
              <a:t>28×28 </a:t>
            </a:r>
            <a:r>
              <a:rPr lang="ko-KR" altLang="en-US" dirty="0"/>
              <a:t>크기의 </a:t>
            </a:r>
            <a:r>
              <a:rPr lang="en-US" altLang="ko-KR" dirty="0"/>
              <a:t>gray color image</a:t>
            </a:r>
          </a:p>
          <a:p>
            <a:pPr lvl="2"/>
            <a:r>
              <a:rPr lang="ko-KR" altLang="en-US" dirty="0"/>
              <a:t>학습 </a:t>
            </a:r>
            <a:r>
              <a:rPr lang="en-US" altLang="ko-KR" dirty="0"/>
              <a:t>60,000</a:t>
            </a:r>
            <a:r>
              <a:rPr lang="ko-KR" altLang="en-US" dirty="0"/>
              <a:t>장</a:t>
            </a:r>
            <a:r>
              <a:rPr lang="en-US" altLang="ko-KR" dirty="0"/>
              <a:t>,  </a:t>
            </a:r>
            <a:r>
              <a:rPr lang="ko-KR" altLang="en-US" dirty="0"/>
              <a:t>검증 </a:t>
            </a:r>
            <a:r>
              <a:rPr lang="en-US" altLang="ko-KR" dirty="0"/>
              <a:t>10,000</a:t>
            </a:r>
            <a:r>
              <a:rPr lang="ko-KR" altLang="en-US" dirty="0"/>
              <a:t>장으로 구성</a:t>
            </a:r>
            <a:endParaRPr lang="en-US" altLang="ko-KR" dirty="0"/>
          </a:p>
          <a:p>
            <a:pPr lvl="1"/>
            <a:r>
              <a:rPr lang="ko-KR" altLang="en-US" dirty="0"/>
              <a:t>기본 </a:t>
            </a:r>
            <a:r>
              <a:rPr lang="en-US" altLang="ko-KR" dirty="0"/>
              <a:t>Multi-layer neural network </a:t>
            </a:r>
            <a:r>
              <a:rPr lang="ko-KR" altLang="en-US" dirty="0"/>
              <a:t>구조 이해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</a:p>
          <a:p>
            <a:pPr lvl="2"/>
            <a:r>
              <a:rPr lang="en-US" altLang="ko-KR" dirty="0"/>
              <a:t>Simple neural network diagram</a:t>
            </a:r>
          </a:p>
          <a:p>
            <a:pPr lvl="3"/>
            <a:r>
              <a:rPr lang="en-US" altLang="ko-KR" dirty="0"/>
              <a:t>Weight, Bias, Sigmoid, </a:t>
            </a:r>
            <a:r>
              <a:rPr lang="en-US" altLang="ko-KR" dirty="0" err="1"/>
              <a:t>Relu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Picture 4" descr="The Artificial Neural Networks handbook: Part 1 | by Jayesh Bapu Ahire |  Coinmonks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365104"/>
            <a:ext cx="2304256" cy="19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40203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4000" b="1" dirty="0">
                <a:solidFill>
                  <a:schemeClr val="dk1"/>
                </a:solidFill>
              </a:rPr>
              <a:t>실습</a:t>
            </a:r>
            <a:endParaRPr lang="en-US" altLang="ko-KR" sz="4000" b="1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782272"/>
          </a:xfrm>
        </p:spPr>
        <p:txBody>
          <a:bodyPr>
            <a:normAutofit/>
          </a:bodyPr>
          <a:lstStyle/>
          <a:p>
            <a:r>
              <a:rPr lang="en-US" altLang="ko-KR" dirty="0"/>
              <a:t>Fashion MNIST</a:t>
            </a:r>
          </a:p>
          <a:p>
            <a:r>
              <a:rPr lang="en-US" altLang="ko-KR" dirty="0"/>
              <a:t>Simple MLP</a:t>
            </a:r>
          </a:p>
          <a:p>
            <a:r>
              <a:rPr lang="en-US" altLang="ko-KR" dirty="0"/>
              <a:t>Deep MLP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50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85863"/>
              </p:ext>
            </p:extLst>
          </p:nvPr>
        </p:nvGraphicFramePr>
        <p:xfrm>
          <a:off x="539552" y="1196752"/>
          <a:ext cx="7992888" cy="46461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0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5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42427" marR="42427" marT="36159" marB="3615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6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목차</a:t>
                      </a:r>
                    </a:p>
                  </a:txBody>
                  <a:tcPr marL="42427" marR="42427" marT="36159" marB="36159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6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세부목차</a:t>
                      </a:r>
                    </a:p>
                  </a:txBody>
                  <a:tcPr marL="42427" marR="42427" marT="36159" marB="36159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6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427" marR="42427" marT="36159" marB="3615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5128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디지털 영상의 기초 이해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5128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 기본 라이브러리 이해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marB="468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컴퓨터 비전의 개념과 목표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디지털 영상의 기초 이해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Sampling, Transform, Convolution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기초 파이썬 프로그래밍 이해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Array, List, Library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OpenCV)</a:t>
                      </a:r>
                    </a:p>
                  </a:txBody>
                  <a:tcPr marL="90000" marR="90000" marT="46800" marB="468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427" marR="42427" marT="36159" marB="3615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5128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기본 영상처리 이해 및 실습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5128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Convolutional filter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이해와 실습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marB="468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 영상처리 이론 및 실습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RGB, Sampling, Resizing, etc.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Convolution filter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와 이를 활용한 응용예제 실습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filter, Smoothing filter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3" marR="91433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42427" marR="42427" marT="36159" marB="3615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(SVC, RFC)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이해 및 실습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딥러닝 이해 및 기초 실습</a:t>
                      </a:r>
                    </a:p>
                  </a:txBody>
                  <a:tcPr marL="90000" marR="90000" marT="46800" marB="468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Keras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이해 및 실습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Generator, Training,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Neural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이해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Weight, bias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적용을 통한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neural network</a:t>
                      </a:r>
                    </a:p>
                  </a:txBody>
                  <a:tcPr marL="91433" marR="91433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6A67B6B3-1D42-45E5-8826-2CF74A4D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dk1"/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162831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목차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ko-KR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컴퓨터 비전</a:t>
            </a:r>
            <a:endParaRPr lang="en-US" altLang="ko-KR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ko-KR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디지털 영상의 기초 </a:t>
            </a:r>
            <a:r>
              <a:rPr lang="en-US" altLang="ko-K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*</a:t>
            </a:r>
          </a:p>
          <a:p>
            <a:pPr lvl="1"/>
            <a:r>
              <a:rPr lang="ko-KR" altLang="en-US" sz="2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파이썬</a:t>
            </a:r>
            <a:r>
              <a:rPr lang="ko-KR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기본 라이브러리 이해 </a:t>
            </a:r>
            <a:r>
              <a:rPr lang="en-US" altLang="ko-K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*</a:t>
            </a:r>
          </a:p>
          <a:p>
            <a:pPr lvl="1"/>
            <a:endParaRPr lang="en-US" altLang="ko-KR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EB800-89A8-4F6A-9C5C-9EF9C74DBFEB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>
                <a:latin typeface="+mn-lt"/>
              </a:rPr>
              <a:t>1) https://ko.wikipedia.org/wiki/%EC%BB%B4%ED%93%A8%ED%84%B0_%EB%B9%84%EC%A0%84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8C102-E6E5-4A16-A15A-9B105A35BC4D}"/>
              </a:ext>
            </a:extLst>
          </p:cNvPr>
          <p:cNvSpPr txBox="1"/>
          <p:nvPr/>
        </p:nvSpPr>
        <p:spPr>
          <a:xfrm>
            <a:off x="8100392" y="92800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*: </a:t>
            </a:r>
            <a:r>
              <a:rPr lang="ko-KR" altLang="en-US" sz="1050" dirty="0"/>
              <a:t>이론과 실습</a:t>
            </a:r>
          </a:p>
        </p:txBody>
      </p:sp>
    </p:spTree>
    <p:extLst>
      <p:ext uri="{BB962C8B-B14F-4D97-AF65-F5344CB8AC3E}">
        <p14:creationId xmlns:p14="http://schemas.microsoft.com/office/powerpoint/2010/main" val="150603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컴퓨터 비전의 개념과 목표</a:t>
            </a:r>
            <a:r>
              <a:rPr lang="en-US" altLang="ko-KR" sz="2800" baseline="30000" dirty="0"/>
              <a:t>1)</a:t>
            </a:r>
            <a:endParaRPr lang="ko-KR" altLang="en-US" sz="2800" baseline="30000" dirty="0"/>
          </a:p>
          <a:p>
            <a:pPr lvl="1"/>
            <a:r>
              <a:rPr lang="ko-KR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개념</a:t>
            </a:r>
            <a:r>
              <a:rPr lang="en-US" altLang="ko-KR" sz="24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컴퓨터 비전</a:t>
            </a:r>
            <a:r>
              <a:rPr lang="en-US" altLang="ko-KR" sz="2400" dirty="0">
                <a:solidFill>
                  <a:srgbClr val="202122"/>
                </a:solidFill>
                <a:latin typeface="Arial" panose="020B0604020202020204" pitchFamily="34" charset="0"/>
              </a:rPr>
              <a:t>(Computer Vision)</a:t>
            </a:r>
            <a:r>
              <a:rPr lang="ko-KR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은 기계의 시각에 해당하는 부분을 연구하는 컴퓨터 과학의 연구 분야</a:t>
            </a:r>
            <a:endParaRPr lang="en-US" altLang="ko-KR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목표</a:t>
            </a:r>
            <a:r>
              <a:rPr lang="en-US" altLang="ko-KR" sz="24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공학적인 관점에서</a:t>
            </a:r>
            <a:r>
              <a:rPr lang="en-US" altLang="ko-KR" sz="2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컴퓨터 비전은 인간의 시각이 할 수 있는 몇 가지 일을 수행하는 자율적인 시스템을 만드는 것을 목표로 함</a:t>
            </a:r>
            <a:endParaRPr lang="en-US" altLang="ko-KR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endParaRPr lang="en-US" altLang="ko-KR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EB800-89A8-4F6A-9C5C-9EF9C74DBFEB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>
                <a:latin typeface="+mn-lt"/>
              </a:rPr>
              <a:t>1) https://ko.wikipedia.org/wiki/%EC%BB%B4%ED%93%A8%ED%84%B0_%EB%B9%84%EC%A0%84</a:t>
            </a:r>
          </a:p>
        </p:txBody>
      </p:sp>
    </p:spTree>
    <p:extLst>
      <p:ext uri="{BB962C8B-B14F-4D97-AF65-F5344CB8AC3E}">
        <p14:creationId xmlns:p14="http://schemas.microsoft.com/office/powerpoint/2010/main" val="244441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컴퓨터 비전의 개념과 목표</a:t>
            </a:r>
            <a:endParaRPr lang="en-US" altLang="ko-KR" sz="2800" dirty="0"/>
          </a:p>
        </p:txBody>
      </p:sp>
      <p:pic>
        <p:nvPicPr>
          <p:cNvPr id="5" name="Picture 2" descr="How Does Computer Vision Work">
            <a:extLst>
              <a:ext uri="{FF2B5EF4-FFF2-40B4-BE49-F238E27FC236}">
                <a16:creationId xmlns:a16="http://schemas.microsoft.com/office/drawing/2014/main" id="{CE6A5CB1-23F8-4C65-B467-F549D40B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44580"/>
            <a:ext cx="5328592" cy="382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E90BF-29BD-423D-A15F-D4BE70022EF7}"/>
              </a:ext>
            </a:extLst>
          </p:cNvPr>
          <p:cNvSpPr txBox="1"/>
          <p:nvPr/>
        </p:nvSpPr>
        <p:spPr>
          <a:xfrm>
            <a:off x="4572000" y="5972591"/>
            <a:ext cx="260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algorithmxlab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/>
              <a:t>발췌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825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컴퓨터 비전의 개념과 목표</a:t>
            </a:r>
            <a:endParaRPr lang="en-US" altLang="ko-KR" sz="2800" dirty="0"/>
          </a:p>
          <a:p>
            <a:pPr lvl="1"/>
            <a:r>
              <a:rPr lang="ko-KR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산업분야에서 가장 많이 사용되고 있는 컴퓨터 기술 중 하나</a:t>
            </a:r>
            <a:r>
              <a:rPr lang="en-US" altLang="ko-KR" sz="2400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2)</a:t>
            </a:r>
            <a:endParaRPr lang="en-US" altLang="ko-KR" sz="28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532E9-7AA8-45D9-918A-67584360A29C}"/>
              </a:ext>
            </a:extLst>
          </p:cNvPr>
          <p:cNvSpPr txBox="1"/>
          <p:nvPr/>
        </p:nvSpPr>
        <p:spPr>
          <a:xfrm>
            <a:off x="4283968" y="5794904"/>
            <a:ext cx="2601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algorithmxlab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/>
              <a:t>발췌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09230-F8AA-4325-A363-F74BB3DD883D}"/>
              </a:ext>
            </a:extLst>
          </p:cNvPr>
          <p:cNvSpPr txBox="1"/>
          <p:nvPr/>
        </p:nvSpPr>
        <p:spPr>
          <a:xfrm>
            <a:off x="37707" y="6567155"/>
            <a:ext cx="79065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000" dirty="0">
                <a:latin typeface="+mn-lt"/>
              </a:rPr>
              <a:t>2) https://algorithmxlab.com/blog/computer-vision/</a:t>
            </a:r>
          </a:p>
        </p:txBody>
      </p:sp>
      <p:pic>
        <p:nvPicPr>
          <p:cNvPr id="2050" name="Picture 2" descr="What are Computer Vision Applications">
            <a:extLst>
              <a:ext uri="{FF2B5EF4-FFF2-40B4-BE49-F238E27FC236}">
                <a16:creationId xmlns:a16="http://schemas.microsoft.com/office/drawing/2014/main" id="{C60C0597-0CC1-4CB4-88F6-7B436CAB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1" y="2645903"/>
            <a:ext cx="4412978" cy="31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4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151287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 dirty="0">
                <a:solidFill>
                  <a:schemeClr val="dk1"/>
                </a:solidFill>
              </a:rPr>
              <a:t>디지털 영상의 기초 이해</a:t>
            </a:r>
            <a:endParaRPr lang="en-US" altLang="ko-KR" sz="3600" dirty="0">
              <a:solidFill>
                <a:schemeClr val="dk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컴퓨터 비전의 다양한 기술</a:t>
            </a:r>
            <a:r>
              <a:rPr lang="en-US" altLang="ko-KR" sz="2800" baseline="30000" dirty="0"/>
              <a:t>3-5)</a:t>
            </a:r>
            <a:endParaRPr lang="en-US" altLang="ko-KR" sz="2400" baseline="30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2"/>
            <a:endParaRPr lang="en-US" altLang="ko-KR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532E9-7AA8-45D9-918A-67584360A29C}"/>
              </a:ext>
            </a:extLst>
          </p:cNvPr>
          <p:cNvSpPr txBox="1"/>
          <p:nvPr/>
        </p:nvSpPr>
        <p:spPr>
          <a:xfrm>
            <a:off x="5004048" y="5981502"/>
            <a:ext cx="391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algorithmxlab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Vuno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inc.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/>
              <a:t>발췌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09230-F8AA-4325-A363-F74BB3DD883D}"/>
              </a:ext>
            </a:extLst>
          </p:cNvPr>
          <p:cNvSpPr txBox="1"/>
          <p:nvPr/>
        </p:nvSpPr>
        <p:spPr>
          <a:xfrm>
            <a:off x="6863" y="6420625"/>
            <a:ext cx="790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800" dirty="0"/>
              <a:t>3) https://machinelearningmastery.com/applications-of-deep-learning-for-computer-vision/</a:t>
            </a:r>
          </a:p>
          <a:p>
            <a:pPr>
              <a:buSzPct val="100000"/>
            </a:pPr>
            <a:r>
              <a:rPr lang="en-US" altLang="ko-KR" sz="800" dirty="0"/>
              <a:t>4) A Neural Algorithm of Artistic Style</a:t>
            </a:r>
          </a:p>
          <a:p>
            <a:pPr>
              <a:buSzPct val="100000"/>
            </a:pPr>
            <a:r>
              <a:rPr lang="en-US" altLang="ko-KR" sz="800" dirty="0"/>
              <a:t>5) Photo-Realistic Single Image Super-Resolution Using a Generative Adversarial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A64CA-F9BD-4E07-AC1E-55A663D8AE1B}"/>
              </a:ext>
            </a:extLst>
          </p:cNvPr>
          <p:cNvSpPr txBox="1"/>
          <p:nvPr/>
        </p:nvSpPr>
        <p:spPr>
          <a:xfrm>
            <a:off x="574380" y="3893828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Classification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11D19-4421-46CC-885B-A67F18F49757}"/>
              </a:ext>
            </a:extLst>
          </p:cNvPr>
          <p:cNvSpPr txBox="1"/>
          <p:nvPr/>
        </p:nvSpPr>
        <p:spPr>
          <a:xfrm>
            <a:off x="3583148" y="3893828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Detection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A4611-2FD1-44EE-960B-F0A7D31DCEB2}"/>
              </a:ext>
            </a:extLst>
          </p:cNvPr>
          <p:cNvSpPr txBox="1"/>
          <p:nvPr/>
        </p:nvSpPr>
        <p:spPr>
          <a:xfrm>
            <a:off x="6457876" y="3893828"/>
            <a:ext cx="221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Segmentation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52804-FDB7-42C2-A068-9B10A5D89113}"/>
              </a:ext>
            </a:extLst>
          </p:cNvPr>
          <p:cNvSpPr txBox="1"/>
          <p:nvPr/>
        </p:nvSpPr>
        <p:spPr>
          <a:xfrm>
            <a:off x="4879684" y="5695837"/>
            <a:ext cx="287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Super resolution</a:t>
            </a:r>
            <a:r>
              <a:rPr lang="en-US" altLang="ko-KR" sz="1400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5)</a:t>
            </a:r>
            <a:endParaRPr lang="ko-KR" altLang="en-US" sz="14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69699-7146-4F35-8856-8BEA96E9A01A}"/>
              </a:ext>
            </a:extLst>
          </p:cNvPr>
          <p:cNvSpPr txBox="1"/>
          <p:nvPr/>
        </p:nvSpPr>
        <p:spPr>
          <a:xfrm>
            <a:off x="578459" y="5664507"/>
            <a:ext cx="287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Style transfer</a:t>
            </a:r>
            <a:r>
              <a:rPr lang="en-US" altLang="ko-KR" sz="1400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4)</a:t>
            </a:r>
            <a:endParaRPr lang="ko-KR" altLang="en-US" sz="1400" baseline="30000" dirty="0"/>
          </a:p>
        </p:txBody>
      </p:sp>
      <p:pic>
        <p:nvPicPr>
          <p:cNvPr id="30" name="Picture 24" descr="Example of Handwritten Digits From the MNIST Dataset">
            <a:extLst>
              <a:ext uri="{FF2B5EF4-FFF2-40B4-BE49-F238E27FC236}">
                <a16:creationId xmlns:a16="http://schemas.microsoft.com/office/drawing/2014/main" id="{45F781AC-9CA5-469B-9FDA-DA33B3DA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8" y="2217508"/>
            <a:ext cx="2849793" cy="173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Example of Image Classification With Localization of a Dog from VOC 2012">
            <a:extLst>
              <a:ext uri="{FF2B5EF4-FFF2-40B4-BE49-F238E27FC236}">
                <a16:creationId xmlns:a16="http://schemas.microsoft.com/office/drawing/2014/main" id="{80B709E2-696A-4086-95E0-7656E62B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08" y="2265089"/>
            <a:ext cx="2134580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Example of Object Segmentation on the COCO Dataset">
            <a:extLst>
              <a:ext uri="{FF2B5EF4-FFF2-40B4-BE49-F238E27FC236}">
                <a16:creationId xmlns:a16="http://schemas.microsoft.com/office/drawing/2014/main" id="{0743DE6F-41D8-4D19-BFE6-EEA089DC4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0" b="50000"/>
          <a:stretch/>
        </p:blipFill>
        <p:spPr bwMode="auto">
          <a:xfrm>
            <a:off x="6386275" y="2204864"/>
            <a:ext cx="221290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0" descr="Example of Neural Style Transfer from Famous Artworks to a Photograph">
            <a:extLst>
              <a:ext uri="{FF2B5EF4-FFF2-40B4-BE49-F238E27FC236}">
                <a16:creationId xmlns:a16="http://schemas.microsoft.com/office/drawing/2014/main" id="{FC0217D6-1B62-49A7-B444-C0445C639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74"/>
          <a:stretch/>
        </p:blipFill>
        <p:spPr bwMode="auto">
          <a:xfrm>
            <a:off x="163686" y="4273916"/>
            <a:ext cx="3796477" cy="14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Example of the results from Different Super-Resolution Techniques">
            <a:extLst>
              <a:ext uri="{FF2B5EF4-FFF2-40B4-BE49-F238E27FC236}">
                <a16:creationId xmlns:a16="http://schemas.microsoft.com/office/drawing/2014/main" id="{A70630F0-D57B-432E-9614-B90A2653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24" y="4207733"/>
            <a:ext cx="3796477" cy="15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69641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1985</Words>
  <Application>Microsoft Office PowerPoint</Application>
  <PresentationFormat>화면 슬라이드 쇼(4:3)</PresentationFormat>
  <Paragraphs>401</Paragraphs>
  <Slides>38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HY그래픽</vt:lpstr>
      <vt:lpstr>HY그래픽M</vt:lpstr>
      <vt:lpstr>나눔고딕</vt:lpstr>
      <vt:lpstr>맑은 고딕</vt:lpstr>
      <vt:lpstr>맑은 고딕 (제목)</vt:lpstr>
      <vt:lpstr>Arial</vt:lpstr>
      <vt:lpstr>Candara</vt:lpstr>
      <vt:lpstr>Corbel</vt:lpstr>
      <vt:lpstr>Trebuchet MS</vt:lpstr>
      <vt:lpstr>Wingdings 3</vt:lpstr>
      <vt:lpstr>New_Education02</vt:lpstr>
      <vt:lpstr>E1015 실전 딥러닝 (시각 딥러닝 실습 및 현장데이터 분석) Day1</vt:lpstr>
      <vt:lpstr>강의 계획서</vt:lpstr>
      <vt:lpstr>일별 핵심내용</vt:lpstr>
      <vt:lpstr>목차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디지털 영상의 기초 이해</vt:lpstr>
      <vt:lpstr>파이썬 기본 라이브러리 이해</vt:lpstr>
      <vt:lpstr>파이썬 기본 라이브러리 이해</vt:lpstr>
      <vt:lpstr>파이썬 기본 라이브러리 이해</vt:lpstr>
      <vt:lpstr>파이썬 기본 라이브러리 이해</vt:lpstr>
      <vt:lpstr>파이썬 기본 라이브러리 이해</vt:lpstr>
      <vt:lpstr>파이썬 기본 라이브러리 이해</vt:lpstr>
      <vt:lpstr>실습</vt:lpstr>
      <vt:lpstr>CNN 기초 이해</vt:lpstr>
      <vt:lpstr>CNN 기초 이해</vt:lpstr>
      <vt:lpstr>CNN 기초 이해</vt:lpstr>
      <vt:lpstr>CNN 기초 이해</vt:lpstr>
      <vt:lpstr>CNN 기초 이해</vt:lpstr>
      <vt:lpstr>CNN 기초 이해</vt:lpstr>
      <vt:lpstr>Keras 실습</vt:lpstr>
      <vt:lpstr>Keras 실습</vt:lpstr>
      <vt:lpstr>실습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계획서 (1일차)</dc:title>
  <dc:creator>KB Lee</dc:creator>
  <cp:lastModifiedBy>etriai04</cp:lastModifiedBy>
  <cp:revision>83</cp:revision>
  <dcterms:created xsi:type="dcterms:W3CDTF">2020-07-29T04:49:38Z</dcterms:created>
  <dcterms:modified xsi:type="dcterms:W3CDTF">2023-10-17T00:34:05Z</dcterms:modified>
</cp:coreProperties>
</file>